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73" r:id="rId12"/>
    <p:sldId id="272" r:id="rId13"/>
    <p:sldId id="270" r:id="rId14"/>
    <p:sldId id="275" r:id="rId15"/>
    <p:sldId id="27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94700"/>
  </p:normalViewPr>
  <p:slideViewPr>
    <p:cSldViewPr snapToGrid="0">
      <p:cViewPr varScale="1">
        <p:scale>
          <a:sx n="76" d="100"/>
          <a:sy n="76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71385-7731-8B45-ACB1-5C473ACAD0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0C0D3-CBCB-EE4B-B28D-F69FD675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44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first</a:t>
            </a:r>
            <a:r>
              <a:rPr lang="zh-Hans" altLang="en-US" dirty="0"/>
              <a:t> </a:t>
            </a:r>
            <a:r>
              <a:rPr lang="en-US" altLang="zh-Hans" dirty="0"/>
              <a:t>question,</a:t>
            </a:r>
            <a:r>
              <a:rPr lang="zh-Hans" altLang="en-US" dirty="0"/>
              <a:t> </a:t>
            </a:r>
            <a:r>
              <a:rPr lang="en-US" altLang="zh-Hans" dirty="0"/>
              <a:t>why</a:t>
            </a:r>
            <a:r>
              <a:rPr lang="zh-Hans" altLang="en-US" dirty="0"/>
              <a:t> </a:t>
            </a:r>
            <a:r>
              <a:rPr lang="en-US" altLang="zh-Hans" dirty="0"/>
              <a:t>reinforcement</a:t>
            </a:r>
            <a:r>
              <a:rPr lang="zh-Hans" altLang="en-US" dirty="0"/>
              <a:t> </a:t>
            </a:r>
            <a:r>
              <a:rPr lang="en-US" altLang="zh-Hans" dirty="0"/>
              <a:t>recommendation?</a:t>
            </a:r>
          </a:p>
          <a:p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context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news</a:t>
            </a:r>
            <a:r>
              <a:rPr lang="zh-Hans" altLang="en-US" dirty="0"/>
              <a:t> </a:t>
            </a:r>
            <a:r>
              <a:rPr lang="en-US" altLang="zh-Hans" dirty="0"/>
              <a:t>recommendation,</a:t>
            </a:r>
            <a:r>
              <a:rPr lang="zh-Hans" altLang="en-US" dirty="0"/>
              <a:t> </a:t>
            </a:r>
            <a:r>
              <a:rPr lang="en-US" altLang="zh-Hans" dirty="0"/>
              <a:t>…</a:t>
            </a:r>
          </a:p>
          <a:p>
            <a:r>
              <a:rPr lang="en-US" altLang="zh-Hans" dirty="0"/>
              <a:t>Suppose</a:t>
            </a:r>
            <a:r>
              <a:rPr lang="zh-Hans" altLang="en-US" dirty="0"/>
              <a:t> </a:t>
            </a:r>
            <a:r>
              <a:rPr lang="en-US" altLang="zh-Hans" dirty="0"/>
              <a:t>you</a:t>
            </a:r>
            <a:r>
              <a:rPr lang="zh-Hans" altLang="en-US" dirty="0"/>
              <a:t> </a:t>
            </a:r>
            <a:r>
              <a:rPr lang="en-US" altLang="zh-Hans" dirty="0"/>
              <a:t>are</a:t>
            </a:r>
            <a:r>
              <a:rPr lang="zh-Hans" altLang="en-US" dirty="0"/>
              <a:t> </a:t>
            </a:r>
            <a:r>
              <a:rPr lang="en-US" altLang="zh-Hans" dirty="0"/>
              <a:t>given</a:t>
            </a:r>
            <a:r>
              <a:rPr lang="zh-Hans" altLang="en-US" dirty="0"/>
              <a:t> </a:t>
            </a:r>
            <a:r>
              <a:rPr lang="en-US" altLang="zh-Hans" dirty="0"/>
              <a:t>two</a:t>
            </a:r>
            <a:r>
              <a:rPr lang="zh-Hans" altLang="en-US" dirty="0"/>
              <a:t> </a:t>
            </a:r>
            <a:r>
              <a:rPr lang="en-US" altLang="zh-Hans" dirty="0"/>
              <a:t>articles,</a:t>
            </a:r>
            <a:r>
              <a:rPr lang="zh-Hans" altLang="en-US" dirty="0"/>
              <a:t> </a:t>
            </a:r>
            <a:r>
              <a:rPr lang="en-US" altLang="zh-Hans" dirty="0"/>
              <a:t>one</a:t>
            </a:r>
            <a:r>
              <a:rPr lang="zh-Hans" altLang="en-US" dirty="0"/>
              <a:t> </a:t>
            </a:r>
            <a:r>
              <a:rPr lang="en-US" altLang="zh-Hans" dirty="0"/>
              <a:t>is,</a:t>
            </a:r>
            <a:r>
              <a:rPr lang="zh-Hans" altLang="en-US" dirty="0"/>
              <a:t> </a:t>
            </a:r>
            <a:r>
              <a:rPr lang="en-US" altLang="zh-Hans" dirty="0"/>
              <a:t>one</a:t>
            </a:r>
            <a:r>
              <a:rPr lang="zh-Hans" altLang="en-US" dirty="0"/>
              <a:t> </a:t>
            </a:r>
            <a:r>
              <a:rPr lang="en-US" altLang="zh-Hans" dirty="0"/>
              <a:t>is.</a:t>
            </a:r>
            <a:r>
              <a:rPr lang="zh-Hans" altLang="en-US" dirty="0"/>
              <a:t> </a:t>
            </a:r>
            <a:r>
              <a:rPr lang="en-US" altLang="zh-Hans" dirty="0"/>
              <a:t>You</a:t>
            </a:r>
            <a:r>
              <a:rPr lang="zh-Hans" altLang="en-US" dirty="0"/>
              <a:t> </a:t>
            </a:r>
            <a:r>
              <a:rPr lang="en-US" altLang="zh-Hans" dirty="0"/>
              <a:t>have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same</a:t>
            </a:r>
            <a:r>
              <a:rPr lang="zh-Hans" altLang="en-US" dirty="0"/>
              <a:t> </a:t>
            </a:r>
            <a:r>
              <a:rPr lang="en-US" altLang="zh-Hans" dirty="0"/>
              <a:t>willing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read</a:t>
            </a:r>
            <a:r>
              <a:rPr lang="zh-Hans" altLang="en-US" dirty="0"/>
              <a:t> </a:t>
            </a:r>
            <a:r>
              <a:rPr lang="en-US" altLang="zh-Hans" dirty="0"/>
              <a:t>about</a:t>
            </a:r>
            <a:r>
              <a:rPr lang="zh-Hans" altLang="en-US" dirty="0"/>
              <a:t> </a:t>
            </a:r>
            <a:r>
              <a:rPr lang="en-US" altLang="zh-Hans" dirty="0"/>
              <a:t>these</a:t>
            </a:r>
            <a:r>
              <a:rPr lang="zh-Hans" altLang="en-US" dirty="0"/>
              <a:t> </a:t>
            </a:r>
            <a:r>
              <a:rPr lang="en-US" altLang="zh-Hans" dirty="0"/>
              <a:t>two</a:t>
            </a:r>
            <a:r>
              <a:rPr lang="zh-Hans" altLang="en-US" dirty="0"/>
              <a:t> </a:t>
            </a:r>
            <a:r>
              <a:rPr lang="en-US" altLang="zh-Hans" dirty="0"/>
              <a:t>articles.</a:t>
            </a:r>
          </a:p>
          <a:p>
            <a:r>
              <a:rPr lang="en-US" altLang="zh-Hans" dirty="0"/>
              <a:t>However,</a:t>
            </a:r>
            <a:r>
              <a:rPr lang="zh-Hans" altLang="en-US" dirty="0"/>
              <a:t> </a:t>
            </a:r>
            <a:r>
              <a:rPr lang="en-US" altLang="zh-Hans" dirty="0"/>
              <a:t>if</a:t>
            </a:r>
            <a:r>
              <a:rPr lang="zh-Hans" altLang="en-US" dirty="0"/>
              <a:t> </a:t>
            </a:r>
            <a:r>
              <a:rPr lang="en-US" altLang="zh-Hans" dirty="0"/>
              <a:t>we</a:t>
            </a:r>
            <a:r>
              <a:rPr lang="zh-Hans" altLang="en-US" dirty="0"/>
              <a:t> </a:t>
            </a:r>
            <a:r>
              <a:rPr lang="en-US" altLang="zh-Hans" dirty="0"/>
              <a:t>look</a:t>
            </a:r>
            <a:r>
              <a:rPr lang="zh-Hans" altLang="en-US" dirty="0"/>
              <a:t> </a:t>
            </a:r>
            <a:r>
              <a:rPr lang="en-US" altLang="zh-Hans" dirty="0"/>
              <a:t>one</a:t>
            </a:r>
            <a:r>
              <a:rPr lang="zh-Hans" altLang="en-US" dirty="0"/>
              <a:t> </a:t>
            </a:r>
            <a:r>
              <a:rPr lang="en-US" altLang="zh-Hans" dirty="0"/>
              <a:t>more</a:t>
            </a:r>
            <a:r>
              <a:rPr lang="zh-Hans" altLang="en-US" dirty="0"/>
              <a:t> </a:t>
            </a:r>
            <a:r>
              <a:rPr lang="en-US" altLang="zh-Hans" dirty="0"/>
              <a:t>step</a:t>
            </a:r>
            <a:r>
              <a:rPr lang="zh-Hans" altLang="en-US" dirty="0"/>
              <a:t> </a:t>
            </a:r>
            <a:r>
              <a:rPr lang="en-US" altLang="zh-Hans" dirty="0"/>
              <a:t>forward,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weather</a:t>
            </a:r>
            <a:r>
              <a:rPr lang="zh-Hans" altLang="en-US" dirty="0"/>
              <a:t> </a:t>
            </a:r>
            <a:r>
              <a:rPr lang="en-US" altLang="zh-Hans" dirty="0"/>
              <a:t>one,</a:t>
            </a:r>
            <a:r>
              <a:rPr lang="zh-Hans" altLang="en-US" dirty="0"/>
              <a:t> </a:t>
            </a:r>
            <a:r>
              <a:rPr lang="en-US" altLang="zh-Hans" dirty="0"/>
              <a:t>it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really</a:t>
            </a:r>
            <a:r>
              <a:rPr lang="zh-Hans" altLang="en-US" dirty="0"/>
              <a:t> </a:t>
            </a:r>
            <a:r>
              <a:rPr lang="en-US" altLang="zh-Hans" dirty="0"/>
              <a:t>hard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us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make</a:t>
            </a:r>
            <a:r>
              <a:rPr lang="zh-Hans" altLang="en-US" dirty="0"/>
              <a:t> </a:t>
            </a:r>
            <a:r>
              <a:rPr lang="en-US" altLang="zh-Hans" dirty="0"/>
              <a:t>further</a:t>
            </a:r>
            <a:r>
              <a:rPr lang="zh-Hans" altLang="en-US" dirty="0"/>
              <a:t> </a:t>
            </a:r>
            <a:r>
              <a:rPr lang="en-US" altLang="zh-Hans" dirty="0"/>
              <a:t>infer</a:t>
            </a:r>
            <a:r>
              <a:rPr lang="zh-Hans" altLang="en-US" dirty="0"/>
              <a:t> </a:t>
            </a:r>
            <a:r>
              <a:rPr lang="en-US" altLang="zh-Hans" dirty="0"/>
              <a:t>about</a:t>
            </a:r>
            <a:r>
              <a:rPr lang="zh-Hans" altLang="en-US" dirty="0"/>
              <a:t> </a:t>
            </a:r>
            <a:r>
              <a:rPr lang="en-US" altLang="zh-Hans" dirty="0"/>
              <a:t>what</a:t>
            </a:r>
            <a:r>
              <a:rPr lang="zh-Hans" altLang="en-US" dirty="0"/>
              <a:t> </a:t>
            </a:r>
            <a:r>
              <a:rPr lang="en-US" altLang="zh-Hans" dirty="0"/>
              <a:t>you</a:t>
            </a:r>
            <a:r>
              <a:rPr lang="zh-Hans" altLang="en-US" dirty="0"/>
              <a:t> </a:t>
            </a:r>
            <a:r>
              <a:rPr lang="en-US" altLang="zh-Hans" dirty="0"/>
              <a:t>want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read.</a:t>
            </a:r>
            <a:r>
              <a:rPr lang="zh-Hans" altLang="en-US" dirty="0"/>
              <a:t> </a:t>
            </a:r>
            <a:r>
              <a:rPr lang="en-US" altLang="zh-Hans" dirty="0"/>
              <a:t>But</a:t>
            </a:r>
            <a:r>
              <a:rPr lang="zh-Hans" altLang="en-US" dirty="0"/>
              <a:t> </a:t>
            </a:r>
            <a:r>
              <a:rPr lang="en-US" altLang="zh-Hans" dirty="0"/>
              <a:t>if</a:t>
            </a:r>
            <a:r>
              <a:rPr lang="zh-Hans" altLang="en-US" dirty="0"/>
              <a:t> </a:t>
            </a:r>
            <a:r>
              <a:rPr lang="en-US" altLang="zh-Hans" dirty="0"/>
              <a:t>you</a:t>
            </a:r>
            <a:r>
              <a:rPr lang="zh-Hans" altLang="en-US" dirty="0"/>
              <a:t> </a:t>
            </a:r>
            <a:r>
              <a:rPr lang="en-US" altLang="zh-Hans" dirty="0"/>
              <a:t>click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 err="1"/>
              <a:t>kobe</a:t>
            </a:r>
            <a:r>
              <a:rPr lang="zh-Hans" altLang="en-US" dirty="0"/>
              <a:t> </a:t>
            </a:r>
            <a:r>
              <a:rPr lang="en-US" altLang="zh-Hans" dirty="0"/>
              <a:t>Bryant,</a:t>
            </a:r>
            <a:r>
              <a:rPr lang="zh-Hans" altLang="en-US" dirty="0"/>
              <a:t> </a:t>
            </a:r>
            <a:r>
              <a:rPr lang="en-US" altLang="zh-Hans" dirty="0"/>
              <a:t>it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very</a:t>
            </a:r>
            <a:r>
              <a:rPr lang="zh-Hans" altLang="en-US" dirty="0"/>
              <a:t> </a:t>
            </a:r>
            <a:r>
              <a:rPr lang="en-US" altLang="zh-Hans" dirty="0"/>
              <a:t>possibly</a:t>
            </a:r>
            <a:r>
              <a:rPr lang="zh-Hans" altLang="en-US" dirty="0"/>
              <a:t> </a:t>
            </a:r>
            <a:r>
              <a:rPr lang="en-US" altLang="zh-Hans" dirty="0"/>
              <a:t>safe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recommend</a:t>
            </a:r>
            <a:r>
              <a:rPr lang="zh-Hans" altLang="en-US" dirty="0"/>
              <a:t> </a:t>
            </a:r>
            <a:r>
              <a:rPr lang="en-US" altLang="zh-Hans" dirty="0"/>
              <a:t>you</a:t>
            </a:r>
            <a:r>
              <a:rPr lang="zh-Hans" altLang="en-US" dirty="0"/>
              <a:t> </a:t>
            </a:r>
            <a:r>
              <a:rPr lang="en-US" altLang="zh-Hans" dirty="0"/>
              <a:t>more</a:t>
            </a:r>
            <a:r>
              <a:rPr lang="zh-Hans" altLang="en-US" dirty="0"/>
              <a:t> </a:t>
            </a:r>
            <a:r>
              <a:rPr lang="en-US" altLang="zh-Hans" dirty="0"/>
              <a:t>articles</a:t>
            </a:r>
            <a:r>
              <a:rPr lang="zh-Hans" altLang="en-US" dirty="0"/>
              <a:t> </a:t>
            </a:r>
            <a:r>
              <a:rPr lang="en-US" altLang="zh-Hans" dirty="0"/>
              <a:t>about</a:t>
            </a:r>
            <a:r>
              <a:rPr lang="zh-Hans" altLang="en-US" dirty="0"/>
              <a:t> </a:t>
            </a:r>
            <a:r>
              <a:rPr lang="en-US" altLang="zh-Hans" dirty="0"/>
              <a:t>basketball.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0C0D3-CBCB-EE4B-B28D-F69FD6752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35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sz="1200" dirty="0"/>
              <a:t>The</a:t>
            </a:r>
            <a:r>
              <a:rPr lang="zh-Hans" altLang="en-US" sz="1200" dirty="0"/>
              <a:t> </a:t>
            </a:r>
            <a:r>
              <a:rPr lang="en-US" altLang="zh-Hans" sz="1200" dirty="0"/>
              <a:t>average</a:t>
            </a:r>
            <a:r>
              <a:rPr lang="zh-Hans" altLang="en-US" sz="1200" dirty="0"/>
              <a:t> </a:t>
            </a:r>
            <a:r>
              <a:rPr lang="en-US" altLang="zh-Hans" sz="1200" dirty="0"/>
              <a:t>life</a:t>
            </a:r>
            <a:r>
              <a:rPr lang="zh-Hans" altLang="en-US" sz="1200" dirty="0"/>
              <a:t> </a:t>
            </a:r>
            <a:r>
              <a:rPr lang="en-US" altLang="zh-Hans" sz="1200" dirty="0"/>
              <a:t>span</a:t>
            </a:r>
            <a:r>
              <a:rPr lang="zh-Hans" altLang="en-US" sz="1200" dirty="0"/>
              <a:t> </a:t>
            </a:r>
            <a:r>
              <a:rPr lang="en-US" altLang="zh-Hans" sz="1200" dirty="0"/>
              <a:t>for</a:t>
            </a:r>
            <a:r>
              <a:rPr lang="zh-Hans" altLang="en-US" sz="1200" dirty="0"/>
              <a:t> </a:t>
            </a:r>
            <a:r>
              <a:rPr lang="en-US" altLang="zh-Hans" sz="1200" dirty="0"/>
              <a:t>a</a:t>
            </a:r>
            <a:r>
              <a:rPr lang="zh-Hans" altLang="en-US" sz="1200" dirty="0"/>
              <a:t> </a:t>
            </a:r>
            <a:r>
              <a:rPr lang="en-US" altLang="zh-Hans" sz="1200" dirty="0"/>
              <a:t>news</a:t>
            </a:r>
            <a:r>
              <a:rPr lang="zh-Hans" altLang="en-US" sz="1200" dirty="0"/>
              <a:t> </a:t>
            </a:r>
            <a:r>
              <a:rPr lang="en-US" altLang="zh-Hans" sz="1200" dirty="0"/>
              <a:t>is</a:t>
            </a:r>
            <a:r>
              <a:rPr lang="zh-Hans" altLang="en-US" sz="1200" dirty="0"/>
              <a:t> </a:t>
            </a:r>
            <a:r>
              <a:rPr lang="en-US" altLang="zh-Hans" sz="1200" dirty="0"/>
              <a:t>usually</a:t>
            </a:r>
            <a:r>
              <a:rPr lang="zh-Hans" altLang="en-US" sz="1200" dirty="0"/>
              <a:t> </a:t>
            </a:r>
            <a:r>
              <a:rPr lang="en-US" altLang="zh-Hans" sz="1200" dirty="0"/>
              <a:t>several</a:t>
            </a:r>
            <a:r>
              <a:rPr lang="zh-Hans" altLang="en-US" sz="1200" dirty="0"/>
              <a:t> </a:t>
            </a:r>
            <a:r>
              <a:rPr lang="en-US" altLang="zh-Hans" sz="1200" dirty="0"/>
              <a:t>hours.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During the first few weeks, this user prefers to read</a:t>
            </a:r>
          </a:p>
          <a:p>
            <a:r>
              <a:rPr lang="en-US" sz="1200" dirty="0"/>
              <a:t>about “Politics”, but his interest gradually</a:t>
            </a:r>
          </a:p>
          <a:p>
            <a:r>
              <a:rPr lang="en-US" sz="1200" dirty="0"/>
              <a:t>moves to “Entertainment” and “Technology”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0C0D3-CBCB-EE4B-B28D-F69FD6752F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08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Another</a:t>
            </a:r>
            <a:r>
              <a:rPr lang="zh-Hans" altLang="en-US" dirty="0"/>
              <a:t> </a:t>
            </a:r>
            <a:r>
              <a:rPr lang="en-US" altLang="zh-Hans" dirty="0"/>
              <a:t>question,</a:t>
            </a:r>
            <a:r>
              <a:rPr lang="zh-Hans" altLang="en-US" dirty="0"/>
              <a:t> </a:t>
            </a:r>
            <a:r>
              <a:rPr lang="en-US" altLang="zh-Hans" dirty="0"/>
              <a:t>will</a:t>
            </a:r>
            <a:r>
              <a:rPr lang="zh-Hans" altLang="en-US" dirty="0"/>
              <a:t> </a:t>
            </a:r>
            <a:r>
              <a:rPr lang="en-US" altLang="zh-Hans" dirty="0"/>
              <a:t>there</a:t>
            </a:r>
            <a:r>
              <a:rPr lang="zh-Hans" altLang="en-US" dirty="0"/>
              <a:t> </a:t>
            </a:r>
            <a:r>
              <a:rPr lang="en-US" altLang="zh-Hans" dirty="0"/>
              <a:t>be</a:t>
            </a:r>
            <a:r>
              <a:rPr lang="zh-Hans" altLang="en-US" dirty="0"/>
              <a:t> </a:t>
            </a:r>
            <a:r>
              <a:rPr lang="en-US" altLang="zh-Hans" dirty="0"/>
              <a:t>more</a:t>
            </a:r>
            <a:r>
              <a:rPr lang="zh-Hans" altLang="en-US" dirty="0"/>
              <a:t> </a:t>
            </a:r>
            <a:r>
              <a:rPr lang="en-US" altLang="zh-Hans" dirty="0"/>
              <a:t>information</a:t>
            </a:r>
            <a:r>
              <a:rPr lang="zh-Hans" altLang="en-US" dirty="0"/>
              <a:t> </a:t>
            </a:r>
            <a:r>
              <a:rPr lang="en-US" altLang="zh-Hans" dirty="0"/>
              <a:t>rather</a:t>
            </a:r>
            <a:r>
              <a:rPr lang="zh-Hans" altLang="en-US" dirty="0"/>
              <a:t> </a:t>
            </a:r>
            <a:r>
              <a:rPr lang="en-US" altLang="zh-Hans" dirty="0"/>
              <a:t>than</a:t>
            </a:r>
            <a:r>
              <a:rPr lang="zh-Hans" altLang="en-US" dirty="0"/>
              <a:t> </a:t>
            </a:r>
            <a:r>
              <a:rPr lang="en-US" altLang="zh-Hans" dirty="0"/>
              <a:t>just</a:t>
            </a:r>
            <a:r>
              <a:rPr lang="zh-Hans" altLang="en-US" dirty="0"/>
              <a:t> </a:t>
            </a:r>
            <a:r>
              <a:rPr lang="en-US" altLang="zh-Hans" dirty="0"/>
              <a:t>click</a:t>
            </a:r>
            <a:r>
              <a:rPr lang="zh-Hans" altLang="en-US" dirty="0"/>
              <a:t> </a:t>
            </a:r>
            <a:r>
              <a:rPr lang="en-US" altLang="zh-Hans" dirty="0"/>
              <a:t>/</a:t>
            </a:r>
            <a:r>
              <a:rPr lang="zh-Hans" altLang="en-US" dirty="0"/>
              <a:t> </a:t>
            </a:r>
            <a:r>
              <a:rPr lang="en-US" altLang="zh-Hans" dirty="0"/>
              <a:t>no</a:t>
            </a:r>
            <a:r>
              <a:rPr lang="zh-Hans" altLang="en-US" dirty="0"/>
              <a:t> </a:t>
            </a:r>
            <a:r>
              <a:rPr lang="en-US" altLang="zh-Hans" dirty="0"/>
              <a:t>click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describe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long</a:t>
            </a:r>
            <a:r>
              <a:rPr lang="zh-Hans" altLang="en-US" dirty="0"/>
              <a:t> </a:t>
            </a:r>
            <a:r>
              <a:rPr lang="en-US" altLang="zh-Hans" dirty="0"/>
              <a:t>term</a:t>
            </a:r>
            <a:r>
              <a:rPr lang="zh-Hans" altLang="en-US" dirty="0"/>
              <a:t> </a:t>
            </a:r>
            <a:r>
              <a:rPr lang="en-US" altLang="zh-Hans" dirty="0"/>
              <a:t>effect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one</a:t>
            </a:r>
            <a:r>
              <a:rPr lang="zh-Hans" altLang="en-US" dirty="0"/>
              <a:t> </a:t>
            </a:r>
            <a:r>
              <a:rPr lang="en-US" altLang="zh-Hans" dirty="0"/>
              <a:t>recommendation?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0C0D3-CBCB-EE4B-B28D-F69FD6752F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0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State:</a:t>
            </a:r>
            <a:r>
              <a:rPr lang="zh-Hans" altLang="en-US" dirty="0"/>
              <a:t> </a:t>
            </a:r>
            <a:r>
              <a:rPr lang="en-US" altLang="zh-Hans" dirty="0"/>
              <a:t>user</a:t>
            </a:r>
            <a:r>
              <a:rPr lang="zh-Hans" altLang="en-US" dirty="0"/>
              <a:t> </a:t>
            </a:r>
            <a:r>
              <a:rPr lang="en-US" altLang="zh-Hans" dirty="0"/>
              <a:t>features</a:t>
            </a:r>
          </a:p>
          <a:p>
            <a:r>
              <a:rPr lang="en-US" altLang="zh-Hans" dirty="0"/>
              <a:t>Action:</a:t>
            </a:r>
            <a:r>
              <a:rPr lang="zh-Hans" altLang="en-US" dirty="0"/>
              <a:t> </a:t>
            </a:r>
            <a:r>
              <a:rPr lang="en-US" altLang="zh-Hans" dirty="0"/>
              <a:t>news</a:t>
            </a:r>
            <a:r>
              <a:rPr lang="zh-Hans" altLang="en-US" dirty="0"/>
              <a:t> </a:t>
            </a:r>
            <a:r>
              <a:rPr lang="en-US" altLang="zh-Hans" dirty="0"/>
              <a:t>features</a:t>
            </a:r>
          </a:p>
          <a:p>
            <a:r>
              <a:rPr lang="en-US" altLang="zh-Hans" dirty="0"/>
              <a:t>Reward:</a:t>
            </a:r>
            <a:r>
              <a:rPr lang="zh-Hans" altLang="en-US" dirty="0"/>
              <a:t> </a:t>
            </a:r>
            <a:r>
              <a:rPr lang="en-US" altLang="zh-Hans" dirty="0"/>
              <a:t>click</a:t>
            </a:r>
            <a:r>
              <a:rPr lang="zh-Hans" altLang="en-US" dirty="0"/>
              <a:t> </a:t>
            </a:r>
            <a:r>
              <a:rPr lang="en-US" altLang="zh-Hans" dirty="0"/>
              <a:t>label</a:t>
            </a:r>
            <a:r>
              <a:rPr lang="zh-Hans" altLang="en-US" dirty="0"/>
              <a:t> </a:t>
            </a:r>
            <a:r>
              <a:rPr lang="en-US" altLang="zh-Hans" dirty="0"/>
              <a:t>+</a:t>
            </a:r>
            <a:r>
              <a:rPr lang="zh-Hans" altLang="en-US" dirty="0"/>
              <a:t> </a:t>
            </a:r>
            <a:r>
              <a:rPr lang="en-US" altLang="zh-Hans" dirty="0"/>
              <a:t>user</a:t>
            </a:r>
            <a:r>
              <a:rPr lang="zh-Hans" altLang="en-US" dirty="0"/>
              <a:t> </a:t>
            </a:r>
            <a:r>
              <a:rPr lang="en-US" altLang="zh-Hans" dirty="0"/>
              <a:t>activeness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0C0D3-CBCB-EE4B-B28D-F69FD6752F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06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V(s)</a:t>
            </a:r>
            <a:r>
              <a:rPr lang="zh-Hans" altLang="en-US" dirty="0"/>
              <a:t> </a:t>
            </a:r>
            <a:r>
              <a:rPr lang="en-US" altLang="zh-Hans" dirty="0"/>
              <a:t>value</a:t>
            </a:r>
            <a:r>
              <a:rPr lang="zh-Hans" altLang="en-US" dirty="0"/>
              <a:t> </a:t>
            </a:r>
            <a:r>
              <a:rPr lang="en-US" altLang="zh-Hans" dirty="0"/>
              <a:t>function:</a:t>
            </a:r>
            <a:r>
              <a:rPr lang="zh-Hans" altLang="en-US" dirty="0"/>
              <a:t> </a:t>
            </a:r>
            <a:r>
              <a:rPr lang="en-US" altLang="zh-Hans" dirty="0"/>
              <a:t>whether</a:t>
            </a:r>
            <a:r>
              <a:rPr lang="zh-Hans" altLang="en-US" dirty="0"/>
              <a:t> </a:t>
            </a:r>
            <a:r>
              <a:rPr lang="en-US" altLang="zh-Hans" dirty="0"/>
              <a:t>user</a:t>
            </a:r>
            <a:r>
              <a:rPr lang="zh-Hans" altLang="en-US" dirty="0"/>
              <a:t> </a:t>
            </a:r>
            <a:r>
              <a:rPr lang="en-US" altLang="zh-Hans" dirty="0"/>
              <a:t>will</a:t>
            </a:r>
            <a:r>
              <a:rPr lang="zh-Hans" altLang="en-US" dirty="0"/>
              <a:t> </a:t>
            </a:r>
            <a:r>
              <a:rPr lang="en-US" altLang="zh-Hans" dirty="0"/>
              <a:t>read</a:t>
            </a:r>
            <a:r>
              <a:rPr lang="zh-Hans" altLang="en-US" dirty="0"/>
              <a:t> </a:t>
            </a:r>
            <a:r>
              <a:rPr lang="en-US" altLang="zh-Hans" dirty="0"/>
              <a:t>depends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user’s</a:t>
            </a:r>
            <a:r>
              <a:rPr lang="zh-Hans" altLang="en-US" dirty="0"/>
              <a:t> </a:t>
            </a:r>
            <a:r>
              <a:rPr lang="en-US" altLang="zh-Hans" dirty="0"/>
              <a:t>behavior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context</a:t>
            </a:r>
          </a:p>
          <a:p>
            <a:r>
              <a:rPr lang="en-US" altLang="zh-Hans" dirty="0"/>
              <a:t>A(</a:t>
            </a:r>
            <a:r>
              <a:rPr lang="en-US" altLang="zh-Hans" dirty="0" err="1"/>
              <a:t>s,a</a:t>
            </a:r>
            <a:r>
              <a:rPr lang="en-US" altLang="zh-Hans" dirty="0"/>
              <a:t>)</a:t>
            </a:r>
            <a:r>
              <a:rPr lang="zh-Hans" altLang="en-US" dirty="0"/>
              <a:t> </a:t>
            </a:r>
            <a:r>
              <a:rPr lang="en-US" altLang="zh-Hans" dirty="0"/>
              <a:t>advantage</a:t>
            </a:r>
            <a:r>
              <a:rPr lang="zh-Hans" altLang="en-US" dirty="0"/>
              <a:t> </a:t>
            </a:r>
            <a:r>
              <a:rPr lang="en-US" altLang="zh-Hans" dirty="0"/>
              <a:t>function:</a:t>
            </a:r>
            <a:r>
              <a:rPr lang="zh-Hans" altLang="en-US" dirty="0"/>
              <a:t> </a:t>
            </a:r>
            <a:r>
              <a:rPr lang="en-US" altLang="zh-Hans" dirty="0"/>
              <a:t>whether</a:t>
            </a:r>
            <a:r>
              <a:rPr lang="zh-Hans" altLang="en-US" dirty="0"/>
              <a:t> </a:t>
            </a:r>
            <a:r>
              <a:rPr lang="en-US" altLang="zh-Hans" dirty="0"/>
              <a:t>user</a:t>
            </a:r>
            <a:r>
              <a:rPr lang="zh-Hans" altLang="en-US" dirty="0"/>
              <a:t> </a:t>
            </a:r>
            <a:r>
              <a:rPr lang="en-US" altLang="zh-Hans" dirty="0"/>
              <a:t>will</a:t>
            </a:r>
            <a:r>
              <a:rPr lang="zh-Hans" altLang="en-US" dirty="0"/>
              <a:t> </a:t>
            </a:r>
            <a:r>
              <a:rPr lang="en-US" altLang="zh-Hans" dirty="0"/>
              <a:t>read</a:t>
            </a:r>
            <a:r>
              <a:rPr lang="zh-Hans" altLang="en-US" dirty="0"/>
              <a:t> </a:t>
            </a:r>
            <a:r>
              <a:rPr lang="en-US" altLang="zh-Hans" dirty="0"/>
              <a:t>depends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how</a:t>
            </a:r>
            <a:r>
              <a:rPr lang="zh-Hans" altLang="en-US" dirty="0"/>
              <a:t> </a:t>
            </a:r>
            <a:r>
              <a:rPr lang="en-US" altLang="zh-Hans" dirty="0"/>
              <a:t>well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news</a:t>
            </a:r>
            <a:r>
              <a:rPr lang="zh-Hans" altLang="en-US" dirty="0"/>
              <a:t> </a:t>
            </a:r>
            <a:r>
              <a:rPr lang="en-US" altLang="zh-Hans" dirty="0"/>
              <a:t>matches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user’s</a:t>
            </a:r>
            <a:r>
              <a:rPr lang="zh-Hans" altLang="en-US" dirty="0"/>
              <a:t> </a:t>
            </a:r>
            <a:r>
              <a:rPr lang="en-US" altLang="zh-Hans" dirty="0"/>
              <a:t>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0C0D3-CBCB-EE4B-B28D-F69FD6752F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3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Hazard</a:t>
            </a:r>
            <a:r>
              <a:rPr lang="zh-Hans" altLang="en-US" dirty="0"/>
              <a:t> </a:t>
            </a:r>
            <a:r>
              <a:rPr lang="en-US" altLang="zh-Hans" dirty="0"/>
              <a:t>function:</a:t>
            </a:r>
            <a:r>
              <a:rPr lang="zh-Hans" altLang="en-US" dirty="0"/>
              <a:t> </a:t>
            </a:r>
            <a:r>
              <a:rPr lang="en-US" dirty="0"/>
              <a:t>instantaneous rate at which events occur</a:t>
            </a:r>
          </a:p>
          <a:p>
            <a:r>
              <a:rPr lang="en-US" altLang="zh-Hans" dirty="0"/>
              <a:t>Survival</a:t>
            </a:r>
            <a:r>
              <a:rPr lang="zh-Hans" altLang="en-US" dirty="0"/>
              <a:t> </a:t>
            </a:r>
            <a:r>
              <a:rPr lang="en-US" altLang="zh-Hans" dirty="0"/>
              <a:t>function:</a:t>
            </a:r>
            <a:r>
              <a:rPr lang="zh-Hans" altLang="en-US" dirty="0"/>
              <a:t> </a:t>
            </a:r>
            <a:r>
              <a:rPr lang="en-US" altLang="zh-Hans" dirty="0"/>
              <a:t>user</a:t>
            </a:r>
            <a:r>
              <a:rPr lang="zh-Hans" altLang="en-US" dirty="0"/>
              <a:t> </a:t>
            </a:r>
            <a:r>
              <a:rPr lang="en-US" altLang="zh-Hans" dirty="0"/>
              <a:t>activeness</a:t>
            </a:r>
            <a:r>
              <a:rPr lang="zh-Hans" altLang="en-US" dirty="0"/>
              <a:t> </a:t>
            </a:r>
            <a:r>
              <a:rPr lang="en-US" altLang="zh-Hans" dirty="0"/>
              <a:t>survivals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0C0D3-CBCB-EE4B-B28D-F69FD6752F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2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How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do</a:t>
            </a:r>
            <a:r>
              <a:rPr lang="zh-Hans" altLang="en-US" dirty="0"/>
              <a:t> </a:t>
            </a:r>
            <a:r>
              <a:rPr lang="en-US" altLang="zh-Hans" dirty="0"/>
              <a:t>effective</a:t>
            </a:r>
            <a:r>
              <a:rPr lang="zh-Hans" altLang="en-US" dirty="0"/>
              <a:t> </a:t>
            </a:r>
            <a:r>
              <a:rPr lang="en-US" altLang="zh-Hans" dirty="0"/>
              <a:t>explore?</a:t>
            </a:r>
          </a:p>
          <a:p>
            <a:r>
              <a:rPr lang="en-US" altLang="zh-Hans" dirty="0"/>
              <a:t>Random</a:t>
            </a:r>
            <a:r>
              <a:rPr lang="zh-Hans" altLang="en-US" dirty="0"/>
              <a:t> </a:t>
            </a:r>
            <a:r>
              <a:rPr lang="en-US" altLang="zh-Hans" dirty="0"/>
              <a:t>exploration?</a:t>
            </a:r>
            <a:r>
              <a:rPr lang="zh-Hans" altLang="en-US" dirty="0"/>
              <a:t> </a:t>
            </a:r>
            <a:r>
              <a:rPr lang="en-US" altLang="zh-Hans" dirty="0"/>
              <a:t>Harm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user</a:t>
            </a:r>
            <a:r>
              <a:rPr lang="zh-Hans" altLang="en-US" dirty="0"/>
              <a:t> </a:t>
            </a:r>
            <a:r>
              <a:rPr lang="en-US" altLang="zh-Hans" dirty="0"/>
              <a:t>experience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short</a:t>
            </a:r>
            <a:r>
              <a:rPr lang="zh-Hans" altLang="en-US" dirty="0"/>
              <a:t> </a:t>
            </a:r>
            <a:r>
              <a:rPr lang="en-US" altLang="zh-Hans" dirty="0"/>
              <a:t>term.</a:t>
            </a:r>
          </a:p>
          <a:p>
            <a:r>
              <a:rPr lang="en-US" altLang="zh-Hans" dirty="0"/>
              <a:t>Multi</a:t>
            </a:r>
            <a:r>
              <a:rPr lang="zh-Hans" altLang="en-US" dirty="0"/>
              <a:t> </a:t>
            </a:r>
            <a:r>
              <a:rPr lang="en-US" altLang="zh-Hans" dirty="0"/>
              <a:t>arm</a:t>
            </a:r>
            <a:r>
              <a:rPr lang="zh-Hans" altLang="en-US" dirty="0"/>
              <a:t> </a:t>
            </a:r>
            <a:r>
              <a:rPr lang="en-US" altLang="zh-Hans" dirty="0"/>
              <a:t>Bandit:</a:t>
            </a:r>
            <a:r>
              <a:rPr lang="zh-Hans" altLang="en-US" dirty="0"/>
              <a:t> </a:t>
            </a:r>
            <a:r>
              <a:rPr lang="en-US" altLang="zh-Hans" dirty="0"/>
              <a:t>variance?</a:t>
            </a:r>
            <a:r>
              <a:rPr lang="zh-Hans" altLang="en-US" dirty="0"/>
              <a:t> </a:t>
            </a:r>
            <a:r>
              <a:rPr lang="en-US" altLang="zh-Hans" dirty="0"/>
              <a:t>Same</a:t>
            </a:r>
            <a:r>
              <a:rPr lang="zh-Hans" altLang="en-US" dirty="0"/>
              <a:t> </a:t>
            </a:r>
            <a:r>
              <a:rPr lang="en-US" altLang="zh-Hans" dirty="0"/>
              <a:t>issue,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long</a:t>
            </a:r>
            <a:r>
              <a:rPr lang="zh-Hans" altLang="en-US" dirty="0"/>
              <a:t> </a:t>
            </a:r>
            <a:r>
              <a:rPr lang="en-US" altLang="zh-Hans" dirty="0"/>
              <a:t>time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converge</a:t>
            </a:r>
            <a:r>
              <a:rPr lang="zh-Hans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0C0D3-CBCB-EE4B-B28D-F69FD6752F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02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ILS:</a:t>
            </a:r>
            <a:r>
              <a:rPr lang="zh-Hans" altLang="en-US" dirty="0"/>
              <a:t> </a:t>
            </a:r>
            <a:r>
              <a:rPr lang="en-US" altLang="zh-Hans" dirty="0"/>
              <a:t>intra-list</a:t>
            </a:r>
            <a:r>
              <a:rPr lang="zh-Hans" altLang="en-US" dirty="0"/>
              <a:t> </a:t>
            </a:r>
            <a:r>
              <a:rPr lang="en-US" altLang="zh-Hans" dirty="0"/>
              <a:t>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0C0D3-CBCB-EE4B-B28D-F69FD6752F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0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82A8-1B1D-ED4E-9B51-3336E2627F7F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5DBF-5F7B-8C48-BD07-0610C3392964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5777-2A25-6A4F-9856-21370F372133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A0AF-8F59-5747-9FBF-009F420321C3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494E-D3F1-4F42-8BDC-97F0CB192928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3DB0-F57E-4D49-A35A-FE8284A28E1C}" type="datetime1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464B-BCE5-BB4C-A6D8-C10B46DB7512}" type="datetime1">
              <a:rPr lang="en-US" smtClean="0"/>
              <a:t>5/15/18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9460-BD2D-BB44-9DB3-0B9397ED419A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575A-0ACC-1143-8CA3-3219BC1C50B2}" type="datetime1">
              <a:rPr lang="en-US" smtClean="0"/>
              <a:t>5/15/18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15E8-7A62-344A-8EF8-013F5B6BB071}" type="datetime1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56A79-1E99-6F40-A6D5-9A288C88063E}" type="datetime1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A3165-9D97-C548-AA1D-03278BF39298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(null)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(null)"/><Relationship Id="rId2" Type="http://schemas.openxmlformats.org/officeDocument/2006/relationships/image" Target="../media/image19.(null)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(null)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3.tiff"/><Relationship Id="rId7" Type="http://schemas.openxmlformats.org/officeDocument/2006/relationships/hyperlink" Target="https://www.stgeorgeutah.com/news/archive/2016/06/11/djg-alert-significant-weather-strong-thunderstorm-rolls-through-washington-county/#.WsqHUdPwb6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BA" TargetMode="External"/><Relationship Id="rId11" Type="http://schemas.openxmlformats.org/officeDocument/2006/relationships/image" Target="../media/image8.tiff"/><Relationship Id="rId5" Type="http://schemas.openxmlformats.org/officeDocument/2006/relationships/hyperlink" Target="https://www.ohio.com/akron/sports/cavs/cavaliers-j-r-smith-expects-lebron-james-to-keep-opening-night-streak-alive-despite-sprained-ankle" TargetMode="External"/><Relationship Id="rId10" Type="http://schemas.openxmlformats.org/officeDocument/2006/relationships/image" Target="../media/image7.tiff"/><Relationship Id="rId4" Type="http://schemas.openxmlformats.org/officeDocument/2006/relationships/image" Target="../media/image4.tiff"/><Relationship Id="rId9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(null)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(null)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(null)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DRN: A Deep Reinforcement Learning Framework for News Recommendation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Guanjie</a:t>
            </a:r>
            <a:r>
              <a:rPr lang="en-US" dirty="0">
                <a:cs typeface="Calibri"/>
              </a:rPr>
              <a:t> Zheng, </a:t>
            </a:r>
            <a:r>
              <a:rPr lang="en-US" dirty="0" err="1">
                <a:cs typeface="Calibri"/>
              </a:rPr>
              <a:t>Fuzheng</a:t>
            </a:r>
            <a:r>
              <a:rPr lang="en-US" dirty="0">
                <a:cs typeface="Calibri"/>
              </a:rPr>
              <a:t> Zhang, </a:t>
            </a:r>
            <a:r>
              <a:rPr lang="en-US" dirty="0" err="1">
                <a:cs typeface="Calibri"/>
              </a:rPr>
              <a:t>Zihan</a:t>
            </a:r>
            <a:r>
              <a:rPr lang="en-US" dirty="0">
                <a:cs typeface="Calibri"/>
              </a:rPr>
              <a:t> Zheng, Yang Xiang,</a:t>
            </a:r>
          </a:p>
          <a:p>
            <a:r>
              <a:rPr lang="en-US" dirty="0">
                <a:cs typeface="Calibri"/>
              </a:rPr>
              <a:t>Nicholas Jing Yuan, Xing </a:t>
            </a:r>
            <a:r>
              <a:rPr lang="en-US" dirty="0" err="1">
                <a:cs typeface="Calibri"/>
              </a:rPr>
              <a:t>Xie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Zhenhui</a:t>
            </a:r>
            <a:r>
              <a:rPr lang="zh-Hans" altLang="en-US" dirty="0">
                <a:cs typeface="Calibri"/>
              </a:rPr>
              <a:t> </a:t>
            </a:r>
            <a:r>
              <a:rPr lang="en-US" altLang="zh-Hans" dirty="0">
                <a:cs typeface="Calibri"/>
              </a:rPr>
              <a:t>(Jessie)</a:t>
            </a:r>
            <a:r>
              <a:rPr lang="en-US" dirty="0">
                <a:cs typeface="Calibri"/>
              </a:rPr>
              <a:t> Li</a:t>
            </a:r>
          </a:p>
        </p:txBody>
      </p:sp>
      <p:pic>
        <p:nvPicPr>
          <p:cNvPr id="2050" name="Picture 2" descr="https://lh3.googleusercontent.com/2Y6GYYBNfXKrIcE_8XGwVzkwmlFtfmGAocMUc8Q9i6gyZmV3_BGldpWvMmbFrtfdnY_lkT-cXOo-2o3WfES8qZCHbsnRTmTdXyJmbW3h-wzfn8CvPgCV9JLq-7ZwheGEcZXqThCP5A">
            <a:extLst>
              <a:ext uri="{FF2B5EF4-FFF2-40B4-BE49-F238E27FC236}">
                <a16:creationId xmlns:a16="http://schemas.microsoft.com/office/drawing/2014/main" id="{FAA52CBE-4279-2C42-A309-E0B14929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927600"/>
            <a:ext cx="42164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10E7E8-0602-644D-A30A-56F3F2ECF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561" y="5257800"/>
            <a:ext cx="3350439" cy="10798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45FBF-5B99-4D42-A2C1-10BDA9F0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16B8-0EF0-574B-867A-AE22493E8B50}" type="datetime1">
              <a:rPr lang="en-US" smtClean="0"/>
              <a:t>5/15/18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D0F44-A4C1-6B4C-A8E8-AEBBFB6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8AE0-1AEF-40F6-8612-0CB225CF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Method: Effective exploration 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588D2-5C70-E040-8F08-653A88A74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7188" y="1027906"/>
            <a:ext cx="5315612" cy="535942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140DE7-09FB-B145-A25B-E6C15DF185EF}"/>
                  </a:ext>
                </a:extLst>
              </p:cNvPr>
              <p:cNvSpPr txBox="1"/>
              <p:nvPr/>
            </p:nvSpPr>
            <p:spPr>
              <a:xfrm>
                <a:off x="365760" y="1975104"/>
                <a:ext cx="5291428" cy="4548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Hans" sz="3200" dirty="0"/>
                  <a:t>Step1: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get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recommendation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from</a:t>
                </a:r>
                <a:r>
                  <a:rPr lang="zh-Hans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Han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Hans" altLang="en-US" sz="3200" dirty="0"/>
                  <a:t> </a:t>
                </a:r>
                <a:r>
                  <a:rPr lang="en-US" altLang="zh-Hans" sz="3200" dirty="0"/>
                  <a:t>and</a:t>
                </a:r>
                <a:r>
                  <a:rPr lang="zh-Hans" alt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Hans" sz="3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Hans" sz="32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endParaRPr lang="en-US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Hans" sz="3200" dirty="0"/>
                  <a:t>Step2: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probabilistic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interleave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these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two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lists</a:t>
                </a:r>
                <a:endParaRPr lang="en-US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Hans" sz="3200" dirty="0"/>
                  <a:t>Step3: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get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feedback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from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user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and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compare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the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performance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of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two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Hans" sz="3200" dirty="0"/>
                  <a:t>Step4: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if</a:t>
                </a:r>
                <a:r>
                  <a:rPr lang="zh-Hans" alt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Hans" sz="3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Han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zh-Hans" altLang="en-US" sz="3200" dirty="0"/>
                  <a:t> </a:t>
                </a:r>
                <a:r>
                  <a:rPr lang="en-US" altLang="zh-Hans" sz="3200" dirty="0"/>
                  <a:t>performs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better,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update</a:t>
                </a:r>
                <a:r>
                  <a:rPr lang="zh-Hans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Han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Hans" altLang="en-US" sz="3200" dirty="0"/>
                  <a:t> </a:t>
                </a:r>
                <a:r>
                  <a:rPr lang="en-US" altLang="zh-Hans" sz="3200" dirty="0"/>
                  <a:t>towards</a:t>
                </a:r>
                <a:r>
                  <a:rPr lang="zh-Hans" altLang="en-US" sz="3200" dirty="0"/>
                  <a:t> </a:t>
                </a:r>
                <a:r>
                  <a:rPr lang="en-US" altLang="zh-Hans" sz="3200" dirty="0"/>
                  <a:t>it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140DE7-09FB-B145-A25B-E6C15DF18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1975104"/>
                <a:ext cx="5291428" cy="4548681"/>
              </a:xfrm>
              <a:prstGeom prst="rect">
                <a:avLst/>
              </a:prstGeom>
              <a:blipFill>
                <a:blip r:embed="rId4"/>
                <a:stretch>
                  <a:fillRect l="-2638" t="-1955" r="-1918" b="-3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28E55-1B9D-2543-9C74-2A4EAE56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C9ED-D946-4847-A40B-FD3AD61D891B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EEF85-6698-B745-B543-FD4C36377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4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B307E0E-A2D8-BA45-8928-A0AFEE14D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153" y="2865148"/>
            <a:ext cx="5134905" cy="3851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1AA43C-B7BB-3240-B112-52C6D5653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320" y="2865148"/>
            <a:ext cx="4987443" cy="3740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CFAE9-1B4F-4B8F-A973-434B8B9D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cs typeface="Calibri Light"/>
              </a:rPr>
              <a:t>Dataset</a:t>
            </a:r>
            <a:endParaRPr lang="en-US" dirty="0">
              <a:cs typeface="Calibri Ligh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0368E9-993A-5A43-BB13-59E85412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0551" y="602674"/>
            <a:ext cx="8249327" cy="221019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A541D-58E1-894A-9A8C-4774D17D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8B9F6-9469-484C-9555-ED16AC1DB16A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E1187-E3AD-7A4A-8CC5-F4F80C80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0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FAE9-1B4F-4B8F-A973-434B8B9D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Results: Offline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4A8BCC6-B193-804A-8C52-0D5EDBDC65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6814" y="1690688"/>
            <a:ext cx="5801784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42E109-27F1-4E9C-8BB0-CFF62708D439}"/>
              </a:ext>
            </a:extLst>
          </p:cNvPr>
          <p:cNvSpPr txBox="1"/>
          <p:nvPr/>
        </p:nvSpPr>
        <p:spPr>
          <a:xfrm>
            <a:off x="1992701" y="616932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Accuracy</a:t>
            </a:r>
            <a:endParaRPr lang="en-US" sz="2800" dirty="0"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7C1DB-1363-1940-99EE-6BCB032B4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AA9C4-BE80-5544-A12D-059646875AB2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49417-17BA-624D-999A-F396341F2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B8CD21C-0144-B741-8A67-8D2437880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1" b="330"/>
          <a:stretch/>
        </p:blipFill>
        <p:spPr>
          <a:xfrm>
            <a:off x="411009" y="1581809"/>
            <a:ext cx="5684991" cy="44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FAE9-1B4F-4B8F-A973-434B8B9D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Results: Online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E53AB-7919-7E46-8AA9-995D2E22A2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68"/>
          <a:stretch/>
        </p:blipFill>
        <p:spPr>
          <a:xfrm>
            <a:off x="6961870" y="1613112"/>
            <a:ext cx="4923941" cy="4568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8A4903-6B95-43CA-AFFD-EDD90FC4036D}"/>
              </a:ext>
            </a:extLst>
          </p:cNvPr>
          <p:cNvSpPr txBox="1"/>
          <p:nvPr/>
        </p:nvSpPr>
        <p:spPr>
          <a:xfrm>
            <a:off x="1992701" y="616932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Accuracy</a:t>
            </a:r>
            <a:endParaRPr lang="en-US" sz="28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8CD7F-8130-4422-94DC-69F25A769705}"/>
              </a:ext>
            </a:extLst>
          </p:cNvPr>
          <p:cNvSpPr txBox="1"/>
          <p:nvPr/>
        </p:nvSpPr>
        <p:spPr>
          <a:xfrm>
            <a:off x="7887418" y="6183699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Diversity</a:t>
            </a:r>
            <a:endParaRPr lang="en-US" sz="2800" dirty="0">
              <a:cs typeface="Calibri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B1557C-42AD-4A43-9ECF-C89B7A90C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6E7F-F4F8-C14C-80BE-0FFA726CB3BF}" type="datetime1">
              <a:rPr lang="en-US" smtClean="0"/>
              <a:t>5/15/18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E57E13-064D-664A-9C1A-93071C4E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55D0E76-07C2-A74F-B14E-09B8FAC624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1" r="209"/>
          <a:stretch/>
        </p:blipFill>
        <p:spPr>
          <a:xfrm>
            <a:off x="151096" y="1656823"/>
            <a:ext cx="7193049" cy="46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A040-52BF-9343-877B-B9835716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Summary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motivation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solution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F2B4768-1790-C841-A15D-7F10DE77D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186413"/>
              </p:ext>
            </p:extLst>
          </p:nvPr>
        </p:nvGraphicFramePr>
        <p:xfrm>
          <a:off x="838200" y="1825625"/>
          <a:ext cx="105156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765363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15883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2400" dirty="0"/>
                        <a:t>Solution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1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ans" sz="2400" b="1" dirty="0"/>
                        <a:t>Long</a:t>
                      </a:r>
                      <a:r>
                        <a:rPr lang="zh-Hans" altLang="en-US" sz="2400" b="1" dirty="0"/>
                        <a:t> </a:t>
                      </a:r>
                      <a:r>
                        <a:rPr lang="en-US" altLang="zh-Hans" sz="2400" b="1" dirty="0"/>
                        <a:t>term</a:t>
                      </a:r>
                      <a:r>
                        <a:rPr lang="zh-Hans" altLang="en-US" sz="2400" b="1" dirty="0"/>
                        <a:t> </a:t>
                      </a:r>
                      <a:r>
                        <a:rPr lang="en-US" altLang="zh-Hans" sz="2400" b="1" dirty="0"/>
                        <a:t>effect</a:t>
                      </a:r>
                      <a:r>
                        <a:rPr lang="zh-Hans" altLang="en-US" sz="2400" b="1" dirty="0"/>
                        <a:t> </a:t>
                      </a:r>
                      <a:r>
                        <a:rPr lang="en-US" altLang="zh-Hans" sz="2400" b="1" dirty="0"/>
                        <a:t>in</a:t>
                      </a:r>
                      <a:r>
                        <a:rPr lang="zh-Hans" altLang="en-US" sz="2400" b="1" dirty="0"/>
                        <a:t> </a:t>
                      </a:r>
                      <a:r>
                        <a:rPr lang="en-US" altLang="zh-Hans" sz="2400" b="1" dirty="0"/>
                        <a:t>recommendation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2400" b="1" dirty="0"/>
                        <a:t>Deep</a:t>
                      </a:r>
                      <a:r>
                        <a:rPr lang="zh-Hans" altLang="en-US" sz="2400" b="1" dirty="0"/>
                        <a:t> </a:t>
                      </a:r>
                      <a:r>
                        <a:rPr lang="en-US" altLang="zh-Hans" sz="2400" b="1" dirty="0"/>
                        <a:t>reinforcement</a:t>
                      </a:r>
                      <a:r>
                        <a:rPr lang="zh-Hans" altLang="en-US" sz="2400" b="1" dirty="0"/>
                        <a:t> </a:t>
                      </a:r>
                      <a:r>
                        <a:rPr lang="en-US" altLang="zh-Hans" sz="2400" b="1" dirty="0"/>
                        <a:t>learning</a:t>
                      </a:r>
                      <a:r>
                        <a:rPr lang="zh-Hans" altLang="en-US" sz="2400" b="1" dirty="0"/>
                        <a:t> </a:t>
                      </a:r>
                      <a:r>
                        <a:rPr lang="en-US" altLang="zh-Hans" sz="2400" b="1" dirty="0"/>
                        <a:t>(DRL)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4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Hans" sz="2400" dirty="0">
                          <a:solidFill>
                            <a:srgbClr val="FF0000"/>
                          </a:solidFill>
                        </a:rPr>
                        <a:t>Dynamic</a:t>
                      </a:r>
                      <a:r>
                        <a:rPr lang="zh-Hans" altLang="en-US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Hans" sz="2400" dirty="0">
                          <a:solidFill>
                            <a:srgbClr val="FF0000"/>
                          </a:solidFill>
                        </a:rPr>
                        <a:t>nature</a:t>
                      </a:r>
                      <a:r>
                        <a:rPr lang="zh-Hans" altLang="en-US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Hans" sz="2400" dirty="0"/>
                        <a:t>of</a:t>
                      </a:r>
                      <a:r>
                        <a:rPr lang="zh-Hans" altLang="en-US" sz="2400" dirty="0"/>
                        <a:t> </a:t>
                      </a:r>
                      <a:r>
                        <a:rPr lang="en-US" altLang="zh-Hans" sz="2400" dirty="0"/>
                        <a:t>news</a:t>
                      </a:r>
                      <a:r>
                        <a:rPr lang="zh-Hans" altLang="en-US" sz="2400" dirty="0"/>
                        <a:t> </a:t>
                      </a:r>
                      <a:r>
                        <a:rPr lang="en-US" altLang="zh-Hans" sz="2400" dirty="0"/>
                        <a:t>recommendation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Hans" sz="2400" dirty="0"/>
                        <a:t>Consider</a:t>
                      </a:r>
                      <a:r>
                        <a:rPr lang="zh-Hans" altLang="en-US" sz="2400" dirty="0"/>
                        <a:t> </a:t>
                      </a:r>
                      <a:r>
                        <a:rPr lang="en-US" altLang="zh-Han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more</a:t>
                      </a:r>
                      <a:r>
                        <a:rPr lang="zh-Hans" alt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Han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measures</a:t>
                      </a:r>
                      <a:r>
                        <a:rPr lang="zh-Hans" alt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Han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for</a:t>
                      </a:r>
                      <a:r>
                        <a:rPr lang="zh-Hans" alt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Han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long</a:t>
                      </a:r>
                      <a:r>
                        <a:rPr lang="zh-Hans" alt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Han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term</a:t>
                      </a:r>
                      <a:r>
                        <a:rPr lang="zh-Hans" alt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Han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effect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Han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Recommendation</a:t>
                      </a:r>
                      <a:r>
                        <a:rPr lang="zh-Hans" alt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Han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diversity</a:t>
                      </a:r>
                      <a:endPara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Hans" sz="2400" dirty="0">
                          <a:solidFill>
                            <a:srgbClr val="FF0000"/>
                          </a:solidFill>
                        </a:rPr>
                        <a:t>Online</a:t>
                      </a:r>
                      <a:r>
                        <a:rPr lang="zh-Hans" altLang="en-US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Hans" sz="2400" dirty="0">
                          <a:solidFill>
                            <a:srgbClr val="FF0000"/>
                          </a:solidFill>
                        </a:rPr>
                        <a:t>learning</a:t>
                      </a:r>
                      <a:r>
                        <a:rPr lang="zh-Hans" altLang="en-US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Hans" sz="2400" dirty="0"/>
                        <a:t>feature</a:t>
                      </a:r>
                      <a:r>
                        <a:rPr lang="zh-Hans" altLang="en-US" sz="2400" dirty="0"/>
                        <a:t> </a:t>
                      </a:r>
                      <a:r>
                        <a:rPr lang="en-US" altLang="zh-Hans" sz="2400" dirty="0"/>
                        <a:t>of</a:t>
                      </a:r>
                      <a:r>
                        <a:rPr lang="zh-Hans" altLang="en-US" sz="2400" dirty="0"/>
                        <a:t> </a:t>
                      </a:r>
                      <a:r>
                        <a:rPr lang="en-US" altLang="zh-Hans" sz="2400" dirty="0"/>
                        <a:t>DRL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Hans" sz="24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Han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Reward</a:t>
                      </a:r>
                      <a:r>
                        <a:rPr lang="zh-Hans" alt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Han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</a:t>
                      </a:r>
                      <a:r>
                        <a:rPr lang="zh-Hans" alt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Han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design</a:t>
                      </a:r>
                      <a:r>
                        <a:rPr lang="zh-Hans" alt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Hans" sz="2400" dirty="0"/>
                        <a:t>of</a:t>
                      </a:r>
                      <a:r>
                        <a:rPr lang="zh-Hans" altLang="en-US" sz="2400" dirty="0"/>
                        <a:t> </a:t>
                      </a:r>
                      <a:r>
                        <a:rPr lang="en-US" altLang="zh-Hans" sz="2400" dirty="0"/>
                        <a:t>DRL</a:t>
                      </a:r>
                      <a:endParaRPr lang="en-US" sz="24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Hans" sz="24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Han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Explore</a:t>
                      </a:r>
                      <a:r>
                        <a:rPr lang="zh-Hans" altLang="en-US" sz="2400" dirty="0"/>
                        <a:t> </a:t>
                      </a:r>
                      <a:r>
                        <a:rPr lang="en-US" altLang="zh-Hans" sz="2400" dirty="0"/>
                        <a:t>in</a:t>
                      </a:r>
                      <a:r>
                        <a:rPr lang="zh-Hans" altLang="en-US" sz="2400" dirty="0"/>
                        <a:t> </a:t>
                      </a:r>
                      <a:r>
                        <a:rPr lang="en-US" altLang="zh-Hans" sz="2400" dirty="0"/>
                        <a:t>DRL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44606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2DAF1-3434-F243-AF1B-B2ED9D0D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A0AF-8F59-5747-9FBF-009F420321C3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E3289-F255-924B-A139-F092902B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71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0F0F-4C88-E54C-95E0-E4C710ED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9668D-CB32-B143-A43F-296228070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propose a </a:t>
            </a:r>
            <a:r>
              <a:rPr lang="en-US" b="1" dirty="0">
                <a:solidFill>
                  <a:srgbClr val="FF0000"/>
                </a:solidFill>
              </a:rPr>
              <a:t>reinforcement learning framework </a:t>
            </a:r>
            <a:r>
              <a:rPr lang="en-US" dirty="0"/>
              <a:t>to do </a:t>
            </a:r>
            <a:r>
              <a:rPr lang="en-US" b="1" dirty="0">
                <a:solidFill>
                  <a:srgbClr val="FF0000"/>
                </a:solidFill>
              </a:rPr>
              <a:t>online personalized news recommendation</a:t>
            </a:r>
            <a:r>
              <a:rPr lang="en-US" altLang="zh-Hans" dirty="0"/>
              <a:t>,</a:t>
            </a:r>
            <a:r>
              <a:rPr lang="zh-Hans" altLang="en-US" dirty="0"/>
              <a:t> </a:t>
            </a:r>
            <a:r>
              <a:rPr lang="en-US" altLang="zh-Hans" dirty="0"/>
              <a:t>t</a:t>
            </a:r>
            <a:r>
              <a:rPr lang="en-US" dirty="0"/>
              <a:t>ak</a:t>
            </a:r>
            <a:r>
              <a:rPr lang="en-US" altLang="zh-Hans" dirty="0"/>
              <a:t>ing</a:t>
            </a:r>
            <a:r>
              <a:rPr lang="en-US" dirty="0"/>
              <a:t> care of both immediate and future reward. </a:t>
            </a:r>
            <a:r>
              <a:rPr lang="en-US" altLang="zh-Hans" dirty="0"/>
              <a:t>Our</a:t>
            </a:r>
            <a:r>
              <a:rPr lang="zh-Hans" altLang="en-US" dirty="0"/>
              <a:t> </a:t>
            </a:r>
            <a:r>
              <a:rPr lang="en-US" dirty="0"/>
              <a:t>framework can be generalized to many other recommendation problems.</a:t>
            </a:r>
          </a:p>
          <a:p>
            <a:r>
              <a:rPr lang="en-US" dirty="0"/>
              <a:t>We consider </a:t>
            </a:r>
            <a:r>
              <a:rPr lang="en-US" b="1" dirty="0">
                <a:solidFill>
                  <a:srgbClr val="FF0000"/>
                </a:solidFill>
              </a:rPr>
              <a:t>user activeness </a:t>
            </a:r>
            <a:r>
              <a:rPr lang="en-US" dirty="0"/>
              <a:t>to help improve recommendation accuracy, which can provide extra information than simply using user click labels.</a:t>
            </a:r>
          </a:p>
          <a:p>
            <a:r>
              <a:rPr lang="en-US" dirty="0"/>
              <a:t>Our system has been </a:t>
            </a:r>
            <a:r>
              <a:rPr lang="en-US" b="1" dirty="0">
                <a:solidFill>
                  <a:srgbClr val="FF0000"/>
                </a:solidFill>
              </a:rPr>
              <a:t>deployed online in a commercial news recommendation application</a:t>
            </a:r>
            <a:r>
              <a:rPr lang="en-US" dirty="0"/>
              <a:t>. Extensive offline and online experiments have shown the superior performance of our methods.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280CB-BF25-A443-88E5-04A48748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9B94-9A70-1343-9FE3-C99F6916BD6E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6771D-962E-0543-B6A7-63CFBA32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9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2380-9082-4C7A-99D8-F8D299F9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Our team 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26A464-2911-464E-9ABB-4476711CB8D5}"/>
              </a:ext>
            </a:extLst>
          </p:cNvPr>
          <p:cNvSpPr/>
          <p:nvPr/>
        </p:nvSpPr>
        <p:spPr>
          <a:xfrm>
            <a:off x="1517904" y="4276267"/>
            <a:ext cx="11064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Guanjie Zheng, </a:t>
            </a:r>
            <a:r>
              <a:rPr lang="en-US" dirty="0" err="1">
                <a:cs typeface="Calibri"/>
              </a:rPr>
              <a:t>Fuzheng</a:t>
            </a:r>
            <a:r>
              <a:rPr lang="en-US" dirty="0">
                <a:cs typeface="Calibri"/>
              </a:rPr>
              <a:t> Zhang, </a:t>
            </a:r>
            <a:r>
              <a:rPr lang="en-US" dirty="0" err="1">
                <a:cs typeface="Calibri"/>
              </a:rPr>
              <a:t>Zihan</a:t>
            </a:r>
            <a:r>
              <a:rPr lang="en-US" dirty="0">
                <a:cs typeface="Calibri"/>
              </a:rPr>
              <a:t> Zheng, Yang Xiang,</a:t>
            </a:r>
            <a:r>
              <a:rPr lang="zh-Hans" altLang="en-US" dirty="0">
                <a:cs typeface="Calibri"/>
              </a:rPr>
              <a:t> </a:t>
            </a:r>
            <a:r>
              <a:rPr lang="en-US" dirty="0">
                <a:cs typeface="Calibri"/>
              </a:rPr>
              <a:t>Nicholas Jing Yuan, Xing </a:t>
            </a:r>
            <a:r>
              <a:rPr lang="en-US" dirty="0" err="1">
                <a:cs typeface="Calibri"/>
              </a:rPr>
              <a:t>Xie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Zhenhui</a:t>
            </a:r>
            <a:r>
              <a:rPr lang="zh-Hans" altLang="en-US" dirty="0">
                <a:cs typeface="Calibri"/>
              </a:rPr>
              <a:t> </a:t>
            </a:r>
            <a:r>
              <a:rPr lang="en-US" altLang="zh-Hans">
                <a:cs typeface="Calibri"/>
              </a:rPr>
              <a:t>(Jessie)</a:t>
            </a:r>
            <a:r>
              <a:rPr lang="en-US">
                <a:cs typeface="Calibri"/>
              </a:rPr>
              <a:t> </a:t>
            </a:r>
            <a:r>
              <a:rPr lang="en-US" dirty="0">
                <a:cs typeface="Calibri"/>
              </a:rPr>
              <a:t>Li</a:t>
            </a:r>
          </a:p>
        </p:txBody>
      </p:sp>
      <p:pic>
        <p:nvPicPr>
          <p:cNvPr id="1026" name="Picture 2" descr="https://lh4.googleusercontent.com/4mtbP9GR2x7WSgZ3tLnhfmuLsgNwGB5herG7jrfH07sccXgNSY1zKB_DOl3dCdN6piHcRY696Z9XZTHb7kcRv8dzO5lB9cddPKcSOts2XZynZe-82qwz3m81DnJxYTOa5-fZs57GIg">
            <a:extLst>
              <a:ext uri="{FF2B5EF4-FFF2-40B4-BE49-F238E27FC236}">
                <a16:creationId xmlns:a16="http://schemas.microsoft.com/office/drawing/2014/main" id="{D9D359D9-B306-824E-AB45-CBE4D5934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1976" y="2006594"/>
            <a:ext cx="1953768" cy="195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11ECAC-CDFD-3843-BD60-352D75DBDE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6593"/>
            <a:ext cx="1806315" cy="1953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08C0B-F0F8-4A2C-80A1-DCB9BE83A5C3}"/>
              </a:ext>
            </a:extLst>
          </p:cNvPr>
          <p:cNvSpPr txBox="1"/>
          <p:nvPr/>
        </p:nvSpPr>
        <p:spPr>
          <a:xfrm>
            <a:off x="4091795" y="5206041"/>
            <a:ext cx="3634596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cs typeface="Calibri"/>
              </a:rPr>
              <a:t>Thanks!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0F57D-4285-DF4E-94DD-469E9710D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8FC7-CAAB-C14B-944C-F01A95983FBA}" type="datetime1">
              <a:rPr lang="en-US" smtClean="0"/>
              <a:t>5/15/18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2ABF6-E53F-D04F-A003-B7003632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88711-C89F-E84D-8FF2-0A4A502A21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172" y="2008618"/>
            <a:ext cx="1730664" cy="1951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0A6C3B-ABEC-0A45-B97D-EA4E9F01EC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105" y="2042277"/>
            <a:ext cx="1476865" cy="1953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70DD1-4962-2D48-BE80-4CA44D1EE0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429" y="2006593"/>
            <a:ext cx="1468519" cy="1953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1E7D2E-9190-4F43-9A0B-1F46D69109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3606" y="2022091"/>
            <a:ext cx="1526943" cy="1953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F47B01-E0CE-7C47-8CF4-1ED1BFCBB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3405" y="1995782"/>
            <a:ext cx="1975643" cy="19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AA3C-5501-4D15-A6D5-71733739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Introduction: Why reinforcement recommendation 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2300C-A70F-F448-8CCE-2B0AADFE80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8956" y="1932692"/>
            <a:ext cx="2813801" cy="1473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8E828-7E44-444F-9879-3997AA9B97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165" y="1284519"/>
            <a:ext cx="1685834" cy="11674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5FCE91-78EA-2443-ABC0-FB6A8A33840F}"/>
              </a:ext>
            </a:extLst>
          </p:cNvPr>
          <p:cNvSpPr/>
          <p:nvPr/>
        </p:nvSpPr>
        <p:spPr>
          <a:xfrm>
            <a:off x="1457417" y="5745412"/>
            <a:ext cx="1068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 from:</a:t>
            </a:r>
          </a:p>
          <a:p>
            <a:pPr marL="228600" indent="-228600">
              <a:buAutoNum type="arabicPeriod"/>
            </a:pPr>
            <a:r>
              <a:rPr lang="en-US" sz="1200" dirty="0">
                <a:hlinkClick r:id="rId5"/>
              </a:rPr>
              <a:t>https://www.ohio.com/akron/sports/cavs/cavaliers-j-r-smith-expects-lebron-james-to-keep-opening-night-streak-alive-despite-sprained-ankle</a:t>
            </a:r>
            <a:endParaRPr lang="en-US" sz="1200" dirty="0"/>
          </a:p>
          <a:p>
            <a:pPr marL="228600" indent="-228600">
              <a:buFontTx/>
              <a:buAutoNum type="arabicPeriod"/>
            </a:pPr>
            <a:r>
              <a:rPr lang="en-US" sz="1200" dirty="0"/>
              <a:t>https://</a:t>
            </a:r>
            <a:r>
              <a:rPr lang="en-US" sz="1200" dirty="0" err="1"/>
              <a:t>www.cnbc.com</a:t>
            </a:r>
            <a:r>
              <a:rPr lang="en-US" sz="1200" dirty="0"/>
              <a:t>/2018/03/05/kobe-bryant-has-won-an-oscar-heres-what-he-says-it-takes-to-succeed.html</a:t>
            </a:r>
          </a:p>
          <a:p>
            <a:pPr marL="228600" indent="-228600">
              <a:buAutoNum type="arabicPeriod"/>
            </a:pPr>
            <a:r>
              <a:rPr lang="en-US" sz="1200" dirty="0">
                <a:hlinkClick r:id="rId6"/>
              </a:rPr>
              <a:t>https://twitter.com/NBA</a:t>
            </a:r>
            <a:endParaRPr lang="en-US" sz="1200" dirty="0"/>
          </a:p>
          <a:p>
            <a:pPr marL="228600" indent="-228600">
              <a:buAutoNum type="arabicPeriod"/>
            </a:pPr>
            <a:r>
              <a:rPr lang="en-US" sz="1200" dirty="0">
                <a:hlinkClick r:id="rId7"/>
              </a:rPr>
              <a:t>https://www.stgeorgeutah.com/news/archive/2016/06/11/djg-alert-significant-weather-strong-thunderstorm-rolls-through-washington-county/#.WsqHUdPwb6Y</a:t>
            </a:r>
            <a:endParaRPr lang="en-US" sz="1200" dirty="0"/>
          </a:p>
          <a:p>
            <a:pPr marL="228600" indent="-228600">
              <a:buAutoNum type="arabicPeriod"/>
            </a:pPr>
            <a:r>
              <a:rPr lang="en-US" sz="1200" dirty="0"/>
              <a:t>http://</a:t>
            </a:r>
            <a:r>
              <a:rPr lang="en-US" sz="1200" dirty="0" err="1"/>
              <a:t>www.clipartpanda.com</a:t>
            </a:r>
            <a:r>
              <a:rPr lang="en-US" sz="1200" dirty="0"/>
              <a:t>/</a:t>
            </a:r>
            <a:r>
              <a:rPr lang="en-US" sz="1200" dirty="0" err="1"/>
              <a:t>clipart_images</a:t>
            </a:r>
            <a:r>
              <a:rPr lang="en-US" sz="1200" dirty="0"/>
              <a:t>/question-mark-36565633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2063FF-5991-474B-8F7C-FE60BB8050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3635" y="862961"/>
            <a:ext cx="1101730" cy="16525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FC58FE-2DE7-BC40-BC59-080B8191A8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312" y="2416269"/>
            <a:ext cx="2198542" cy="1099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B39504-C3DD-144A-A545-177927CDC4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720" y="3943054"/>
            <a:ext cx="2763037" cy="1555276"/>
          </a:xfrm>
          <a:prstGeom prst="rect">
            <a:avLst/>
          </a:prstGeom>
        </p:spPr>
      </p:pic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94402D8A-ED35-D64A-8FB6-80E4758B92EF}"/>
              </a:ext>
            </a:extLst>
          </p:cNvPr>
          <p:cNvSpPr/>
          <p:nvPr/>
        </p:nvSpPr>
        <p:spPr>
          <a:xfrm rot="20081131">
            <a:off x="7428739" y="2026692"/>
            <a:ext cx="1195094" cy="607886"/>
          </a:xfrm>
          <a:prstGeom prst="stripedRightArrow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iped Right Arrow 17">
            <a:extLst>
              <a:ext uri="{FF2B5EF4-FFF2-40B4-BE49-F238E27FC236}">
                <a16:creationId xmlns:a16="http://schemas.microsoft.com/office/drawing/2014/main" id="{CF13DAE3-527A-8D48-A305-8E21F7ACAFDB}"/>
              </a:ext>
            </a:extLst>
          </p:cNvPr>
          <p:cNvSpPr/>
          <p:nvPr/>
        </p:nvSpPr>
        <p:spPr>
          <a:xfrm rot="1982090">
            <a:off x="7425249" y="4033577"/>
            <a:ext cx="1195094" cy="607886"/>
          </a:xfrm>
          <a:prstGeom prst="striped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C9CFF5-ADEF-A447-A38A-4D90B89CE8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0461" y="3943053"/>
            <a:ext cx="1930275" cy="193027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4B8D51-AB3C-3B4B-95E6-0F7FD97675B2}"/>
              </a:ext>
            </a:extLst>
          </p:cNvPr>
          <p:cNvGrpSpPr/>
          <p:nvPr/>
        </p:nvGrpSpPr>
        <p:grpSpPr>
          <a:xfrm>
            <a:off x="219456" y="2669885"/>
            <a:ext cx="3238716" cy="1433701"/>
            <a:chOff x="838200" y="2558742"/>
            <a:chExt cx="2618849" cy="1433701"/>
          </a:xfrm>
        </p:grpSpPr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8B571F44-EC9F-0144-8CF8-258814EBA1B0}"/>
                </a:ext>
              </a:extLst>
            </p:cNvPr>
            <p:cNvSpPr/>
            <p:nvPr/>
          </p:nvSpPr>
          <p:spPr>
            <a:xfrm rot="3160444">
              <a:off x="2546970" y="2223876"/>
              <a:ext cx="575213" cy="1244945"/>
            </a:xfrm>
            <a:prstGeom prst="upArrow">
              <a:avLst/>
            </a:prstGeom>
            <a:solidFill>
              <a:schemeClr val="accent5"/>
            </a:solidFill>
            <a:ln>
              <a:noFill/>
            </a:ln>
            <a:effectLst>
              <a:reflection blurRad="495300" stA="77000" endPos="65000" dist="508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 Arrow 21">
              <a:extLst>
                <a:ext uri="{FF2B5EF4-FFF2-40B4-BE49-F238E27FC236}">
                  <a16:creationId xmlns:a16="http://schemas.microsoft.com/office/drawing/2014/main" id="{6873DF09-5819-FC44-BC42-2FDAC29E0A02}"/>
                </a:ext>
              </a:extLst>
            </p:cNvPr>
            <p:cNvSpPr/>
            <p:nvPr/>
          </p:nvSpPr>
          <p:spPr>
            <a:xfrm rot="7684803">
              <a:off x="2528506" y="3082364"/>
              <a:ext cx="575213" cy="1244945"/>
            </a:xfrm>
            <a:prstGeom prst="upArrow">
              <a:avLst/>
            </a:prstGeom>
            <a:solidFill>
              <a:schemeClr val="accent5"/>
            </a:solidFill>
            <a:ln>
              <a:noFill/>
            </a:ln>
            <a:effectLst>
              <a:reflection blurRad="495300" stA="77000" endPos="65000" dist="508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6ADCA0-1D89-1540-8731-FDABBEE003BB}"/>
                </a:ext>
              </a:extLst>
            </p:cNvPr>
            <p:cNvSpPr/>
            <p:nvPr/>
          </p:nvSpPr>
          <p:spPr>
            <a:xfrm>
              <a:off x="838200" y="3146566"/>
              <a:ext cx="1575816" cy="32740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reflection blurRad="495300" stA="77000" endPos="65000" dist="508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E115760-D2F9-5A46-B1DE-C0F4E53FD1C4}"/>
              </a:ext>
            </a:extLst>
          </p:cNvPr>
          <p:cNvSpPr txBox="1"/>
          <p:nvPr/>
        </p:nvSpPr>
        <p:spPr>
          <a:xfrm>
            <a:off x="82494" y="3829845"/>
            <a:ext cx="29078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Equal rewarding recommendation for current </a:t>
            </a:r>
            <a:r>
              <a:rPr lang="en-US" altLang="zh-Hans" sz="2800" dirty="0"/>
              <a:t>round</a:t>
            </a:r>
            <a:endParaRPr lang="en-US" sz="2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F5E8D-3BB8-AB40-921B-C3904E772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1828-EE24-214E-A13F-F017EAA10D05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5232F-0A6A-6242-B7C8-897C78A5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EA32A-BEBC-0943-912F-59F38B00C0E8}"/>
              </a:ext>
            </a:extLst>
          </p:cNvPr>
          <p:cNvSpPr txBox="1"/>
          <p:nvPr/>
        </p:nvSpPr>
        <p:spPr>
          <a:xfrm>
            <a:off x="4910129" y="1284519"/>
            <a:ext cx="166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>
                <a:solidFill>
                  <a:srgbClr val="FF0000"/>
                </a:solidFill>
              </a:rPr>
              <a:t>First</a:t>
            </a:r>
            <a:r>
              <a:rPr lang="zh-Hans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Hans" sz="2400" b="1" dirty="0">
                <a:solidFill>
                  <a:srgbClr val="FF0000"/>
                </a:solidFill>
              </a:rPr>
              <a:t>round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D48FD-4FD4-344A-8C92-D4675A3B166B}"/>
              </a:ext>
            </a:extLst>
          </p:cNvPr>
          <p:cNvSpPr txBox="1"/>
          <p:nvPr/>
        </p:nvSpPr>
        <p:spPr>
          <a:xfrm>
            <a:off x="9334500" y="29160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>
                <a:solidFill>
                  <a:srgbClr val="FF0000"/>
                </a:solidFill>
              </a:rPr>
              <a:t>Second</a:t>
            </a:r>
            <a:r>
              <a:rPr lang="zh-Hans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Hans" sz="2400" b="1" dirty="0">
                <a:solidFill>
                  <a:srgbClr val="FF0000"/>
                </a:solidFill>
              </a:rPr>
              <a:t>round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79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77859-0626-4812-808E-96927CAA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Introduction: News recommendation is dynamic 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91A53-8D0C-424A-B63F-C9C184692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871" y="1690688"/>
            <a:ext cx="6460147" cy="46656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1DF6-B049-6343-B671-BEDD7795D952}"/>
              </a:ext>
            </a:extLst>
          </p:cNvPr>
          <p:cNvSpPr txBox="1"/>
          <p:nvPr/>
        </p:nvSpPr>
        <p:spPr>
          <a:xfrm>
            <a:off x="686767" y="1889383"/>
            <a:ext cx="46421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ans" sz="3600" dirty="0"/>
          </a:p>
          <a:p>
            <a:r>
              <a:rPr lang="en-US" altLang="zh-Hans" sz="3600" dirty="0"/>
              <a:t>The</a:t>
            </a:r>
            <a:r>
              <a:rPr lang="zh-Hans" altLang="en-US" sz="3600" dirty="0"/>
              <a:t> </a:t>
            </a:r>
            <a:r>
              <a:rPr lang="en-US" altLang="zh-Hans" sz="3600" dirty="0">
                <a:solidFill>
                  <a:srgbClr val="FF0000"/>
                </a:solidFill>
              </a:rPr>
              <a:t>life</a:t>
            </a:r>
            <a:r>
              <a:rPr lang="zh-Hans" altLang="en-US" sz="3600" dirty="0">
                <a:solidFill>
                  <a:srgbClr val="FF0000"/>
                </a:solidFill>
              </a:rPr>
              <a:t> </a:t>
            </a:r>
            <a:r>
              <a:rPr lang="en-US" altLang="zh-Hans" sz="3600" dirty="0">
                <a:solidFill>
                  <a:srgbClr val="FF0000"/>
                </a:solidFill>
              </a:rPr>
              <a:t>period</a:t>
            </a:r>
            <a:r>
              <a:rPr lang="zh-Hans" altLang="en-US" sz="3600" dirty="0">
                <a:solidFill>
                  <a:srgbClr val="FF0000"/>
                </a:solidFill>
              </a:rPr>
              <a:t> </a:t>
            </a:r>
            <a:r>
              <a:rPr lang="en-US" altLang="zh-Hans" sz="3600" dirty="0">
                <a:solidFill>
                  <a:srgbClr val="FF0000"/>
                </a:solidFill>
              </a:rPr>
              <a:t>for</a:t>
            </a:r>
            <a:r>
              <a:rPr lang="zh-Hans" altLang="en-US" sz="3600" dirty="0">
                <a:solidFill>
                  <a:srgbClr val="FF0000"/>
                </a:solidFill>
              </a:rPr>
              <a:t> </a:t>
            </a:r>
            <a:r>
              <a:rPr lang="en-US" altLang="zh-Hans" sz="3600" dirty="0">
                <a:solidFill>
                  <a:srgbClr val="FF0000"/>
                </a:solidFill>
              </a:rPr>
              <a:t>news</a:t>
            </a:r>
            <a:r>
              <a:rPr lang="zh-Hans" altLang="en-US" sz="3600" dirty="0">
                <a:solidFill>
                  <a:srgbClr val="FF0000"/>
                </a:solidFill>
              </a:rPr>
              <a:t> </a:t>
            </a:r>
            <a:r>
              <a:rPr lang="en-US" altLang="zh-Hans" sz="3600" dirty="0"/>
              <a:t>is</a:t>
            </a:r>
            <a:r>
              <a:rPr lang="zh-Hans" altLang="en-US" sz="3600" dirty="0"/>
              <a:t> </a:t>
            </a:r>
            <a:r>
              <a:rPr lang="en-US" altLang="zh-Hans" sz="3600" dirty="0"/>
              <a:t>usually</a:t>
            </a:r>
            <a:r>
              <a:rPr lang="zh-Hans" altLang="en-US" sz="3600" dirty="0"/>
              <a:t> </a:t>
            </a:r>
            <a:r>
              <a:rPr lang="en-US" altLang="zh-Hans" sz="3600" dirty="0"/>
              <a:t>very</a:t>
            </a:r>
            <a:r>
              <a:rPr lang="zh-Hans" altLang="en-US" sz="3600" dirty="0"/>
              <a:t> </a:t>
            </a:r>
            <a:r>
              <a:rPr lang="en-US" altLang="zh-Hans" sz="3600" dirty="0"/>
              <a:t>short.</a:t>
            </a:r>
          </a:p>
          <a:p>
            <a:endParaRPr lang="en-US" altLang="zh-Hans" sz="3600" dirty="0"/>
          </a:p>
          <a:p>
            <a:r>
              <a:rPr lang="en-US" altLang="zh-Hans" sz="3600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ser’s interest </a:t>
            </a:r>
            <a:r>
              <a:rPr lang="en-US" sz="3600" dirty="0"/>
              <a:t>may change during </a:t>
            </a:r>
            <a:r>
              <a:rPr lang="en-US" altLang="zh-Hans" sz="3600" dirty="0"/>
              <a:t>time</a:t>
            </a:r>
            <a:r>
              <a:rPr lang="en-US" sz="3600" dirty="0"/>
              <a:t>.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B789A-E506-174F-8119-E8D1384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BE11-D5EB-CF4A-A368-6A5D6A7F73F0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C7793-48CE-0C48-B1F2-CDDDAE67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0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6A0E-0AE2-40E8-AE5C-28E2798D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Introduction: Is there more than click/no-click?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71BA2-48B5-744C-8DE8-1A7BFDB27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1690688"/>
            <a:ext cx="9144000" cy="41148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31F4F7-65C7-F147-9F18-99DAEE05EF4F}"/>
              </a:ext>
            </a:extLst>
          </p:cNvPr>
          <p:cNvSpPr txBox="1"/>
          <p:nvPr/>
        </p:nvSpPr>
        <p:spPr>
          <a:xfrm>
            <a:off x="224028" y="2048256"/>
            <a:ext cx="3438144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Hans" sz="2800" dirty="0">
                <a:solidFill>
                  <a:srgbClr val="FF0000"/>
                </a:solidFill>
              </a:rPr>
              <a:t>User’s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clicks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on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news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are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usually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very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dense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in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a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short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period.</a:t>
            </a:r>
            <a:r>
              <a:rPr lang="zh-Hans" altLang="en-US" sz="2800" dirty="0"/>
              <a:t> </a:t>
            </a:r>
            <a:r>
              <a:rPr lang="en-US" altLang="zh-Hans" sz="2800" dirty="0"/>
              <a:t>Then,</a:t>
            </a:r>
            <a:r>
              <a:rPr lang="zh-Hans" altLang="en-US" sz="2800" dirty="0"/>
              <a:t> </a:t>
            </a:r>
            <a:r>
              <a:rPr lang="en-US" altLang="zh-Hans" sz="2800" dirty="0"/>
              <a:t>user</a:t>
            </a:r>
            <a:r>
              <a:rPr lang="zh-Hans" altLang="en-US" sz="2800" dirty="0"/>
              <a:t> </a:t>
            </a:r>
            <a:r>
              <a:rPr lang="en-US" altLang="zh-Hans" sz="2800" dirty="0"/>
              <a:t>usually</a:t>
            </a:r>
            <a:r>
              <a:rPr lang="zh-Hans" altLang="en-US" sz="2800" dirty="0"/>
              <a:t> </a:t>
            </a:r>
            <a:r>
              <a:rPr lang="en-US" altLang="zh-Hans" sz="2800" dirty="0"/>
              <a:t>leave</a:t>
            </a:r>
            <a:r>
              <a:rPr lang="zh-Hans" altLang="en-US" sz="2800" dirty="0"/>
              <a:t> </a:t>
            </a:r>
            <a:r>
              <a:rPr lang="en-US" altLang="zh-Hans" sz="2800" dirty="0"/>
              <a:t>the</a:t>
            </a:r>
            <a:r>
              <a:rPr lang="zh-Hans" altLang="en-US" sz="2800" dirty="0"/>
              <a:t> </a:t>
            </a:r>
            <a:r>
              <a:rPr lang="en-US" altLang="zh-Hans" sz="2800" dirty="0"/>
              <a:t>app!</a:t>
            </a:r>
          </a:p>
          <a:p>
            <a:endParaRPr lang="en-US" altLang="zh-Hans" sz="2800" dirty="0"/>
          </a:p>
          <a:p>
            <a:r>
              <a:rPr lang="en-US" altLang="zh-Hans" sz="2800" dirty="0">
                <a:solidFill>
                  <a:srgbClr val="FF0000"/>
                </a:solidFill>
              </a:rPr>
              <a:t>User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may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return</a:t>
            </a:r>
            <a:r>
              <a:rPr lang="zh-Hans" altLang="en-US" sz="2800" dirty="0">
                <a:solidFill>
                  <a:srgbClr val="FF0000"/>
                </a:solidFill>
              </a:rPr>
              <a:t> </a:t>
            </a:r>
            <a:r>
              <a:rPr lang="en-US" altLang="zh-Hans" sz="2800" dirty="0">
                <a:solidFill>
                  <a:srgbClr val="FF0000"/>
                </a:solidFill>
              </a:rPr>
              <a:t>everyday!</a:t>
            </a:r>
            <a:r>
              <a:rPr lang="zh-Hans" altLang="en-US" sz="2800" dirty="0">
                <a:solidFill>
                  <a:srgbClr val="FF0000"/>
                </a:solidFill>
              </a:rPr>
              <a:t> </a:t>
            </a:r>
            <a:endParaRPr lang="en-US" altLang="zh-Han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F419A-C3FA-3F44-B94F-24E0B053B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820F-D710-A24E-BBF4-0DC3563361F1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53EF9-B164-D34F-B7C5-6D9CCF52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5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1F7D-5F9B-4E9C-AB57-934621EE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Introduction: Should we keep recommending similar items?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CC1D7-E7F8-B143-962B-A9C044A7D214}"/>
              </a:ext>
            </a:extLst>
          </p:cNvPr>
          <p:cNvSpPr txBox="1"/>
          <p:nvPr/>
        </p:nvSpPr>
        <p:spPr>
          <a:xfrm>
            <a:off x="2194560" y="2279990"/>
            <a:ext cx="72390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Hans" sz="3600" dirty="0">
                <a:solidFill>
                  <a:srgbClr val="00B0F0"/>
                </a:solidFill>
              </a:rPr>
              <a:t>Lebron</a:t>
            </a:r>
            <a:r>
              <a:rPr lang="zh-Hans" altLang="en-US" sz="3600" dirty="0">
                <a:solidFill>
                  <a:srgbClr val="00B0F0"/>
                </a:solidFill>
              </a:rPr>
              <a:t> </a:t>
            </a:r>
            <a:r>
              <a:rPr lang="en-US" altLang="zh-Hans" sz="3600" dirty="0">
                <a:solidFill>
                  <a:srgbClr val="00B0F0"/>
                </a:solidFill>
              </a:rPr>
              <a:t>James</a:t>
            </a:r>
            <a:r>
              <a:rPr lang="zh-Hans" altLang="en-US" sz="3600" dirty="0"/>
              <a:t> </a:t>
            </a:r>
            <a:r>
              <a:rPr lang="en-US" altLang="zh-Hans" sz="3600" dirty="0"/>
              <a:t>will</a:t>
            </a:r>
            <a:r>
              <a:rPr lang="zh-Hans" altLang="en-US" sz="3600" dirty="0"/>
              <a:t> </a:t>
            </a:r>
            <a:r>
              <a:rPr lang="en-US" altLang="zh-Hans" sz="3600" dirty="0"/>
              <a:t>be</a:t>
            </a:r>
            <a:r>
              <a:rPr lang="zh-Hans" altLang="en-US" sz="3600" dirty="0"/>
              <a:t> </a:t>
            </a:r>
            <a:r>
              <a:rPr lang="en-US" altLang="zh-Hans" sz="3600" dirty="0"/>
              <a:t>the</a:t>
            </a:r>
            <a:r>
              <a:rPr lang="zh-Hans" altLang="en-US" sz="3600" dirty="0"/>
              <a:t> </a:t>
            </a:r>
            <a:r>
              <a:rPr lang="en-US" altLang="zh-Hans" sz="3600" dirty="0"/>
              <a:t>MVP!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EC827-862F-CC4E-A1E1-83D9FC7DE1C0}"/>
              </a:ext>
            </a:extLst>
          </p:cNvPr>
          <p:cNvSpPr txBox="1"/>
          <p:nvPr/>
        </p:nvSpPr>
        <p:spPr>
          <a:xfrm>
            <a:off x="3133344" y="2869292"/>
            <a:ext cx="749198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Hans" sz="3600" dirty="0">
                <a:solidFill>
                  <a:srgbClr val="2E75B5"/>
                </a:solidFill>
              </a:rPr>
              <a:t>Tony</a:t>
            </a:r>
            <a:r>
              <a:rPr lang="zh-Hans" altLang="en-US" sz="3600" dirty="0">
                <a:solidFill>
                  <a:srgbClr val="2E75B5"/>
                </a:solidFill>
              </a:rPr>
              <a:t> </a:t>
            </a:r>
            <a:r>
              <a:rPr lang="en-US" altLang="zh-Hans" sz="3600" dirty="0">
                <a:solidFill>
                  <a:srgbClr val="2E75B5"/>
                </a:solidFill>
              </a:rPr>
              <a:t>Parker</a:t>
            </a:r>
            <a:r>
              <a:rPr lang="zh-Hans" altLang="en-US" sz="3600" dirty="0"/>
              <a:t> </a:t>
            </a:r>
            <a:r>
              <a:rPr lang="en-US" altLang="zh-Hans" sz="3600" dirty="0"/>
              <a:t>has</a:t>
            </a:r>
            <a:r>
              <a:rPr lang="zh-Hans" altLang="en-US" sz="3600" dirty="0"/>
              <a:t> </a:t>
            </a:r>
            <a:r>
              <a:rPr lang="en-US" altLang="zh-Hans" sz="3600" dirty="0"/>
              <a:t>come</a:t>
            </a:r>
            <a:r>
              <a:rPr lang="zh-Hans" altLang="en-US" sz="3600" dirty="0"/>
              <a:t> </a:t>
            </a:r>
            <a:r>
              <a:rPr lang="en-US" altLang="zh-Hans" sz="3600" dirty="0"/>
              <a:t>back</a:t>
            </a:r>
            <a:r>
              <a:rPr lang="zh-Hans" altLang="en-US" sz="3600" dirty="0"/>
              <a:t> </a:t>
            </a:r>
            <a:r>
              <a:rPr lang="en-US" altLang="zh-Hans" sz="3600" dirty="0"/>
              <a:t>from</a:t>
            </a:r>
            <a:r>
              <a:rPr lang="zh-Hans" altLang="en-US" sz="3600" dirty="0"/>
              <a:t> </a:t>
            </a:r>
            <a:r>
              <a:rPr lang="en-US" altLang="zh-Hans" sz="3600" dirty="0"/>
              <a:t>injury!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A9806-FBDF-C74F-A2AE-E0E9D6640069}"/>
              </a:ext>
            </a:extLst>
          </p:cNvPr>
          <p:cNvSpPr txBox="1"/>
          <p:nvPr/>
        </p:nvSpPr>
        <p:spPr>
          <a:xfrm>
            <a:off x="1700784" y="3515623"/>
            <a:ext cx="986332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Hans" sz="3600" dirty="0">
                <a:solidFill>
                  <a:srgbClr val="323E4F"/>
                </a:solidFill>
              </a:rPr>
              <a:t>Paul</a:t>
            </a:r>
            <a:r>
              <a:rPr lang="zh-Hans" altLang="en-US" sz="3600" dirty="0">
                <a:solidFill>
                  <a:srgbClr val="323E4F"/>
                </a:solidFill>
              </a:rPr>
              <a:t> </a:t>
            </a:r>
            <a:r>
              <a:rPr lang="en-US" altLang="zh-Hans" sz="3600" dirty="0">
                <a:solidFill>
                  <a:srgbClr val="323E4F"/>
                </a:solidFill>
              </a:rPr>
              <a:t>Gasol</a:t>
            </a:r>
            <a:r>
              <a:rPr lang="zh-Hans" altLang="en-US" sz="3600" dirty="0"/>
              <a:t> </a:t>
            </a:r>
            <a:r>
              <a:rPr lang="en-US" altLang="zh-Hans" sz="3600" dirty="0"/>
              <a:t>promises</a:t>
            </a:r>
            <a:r>
              <a:rPr lang="zh-Hans" altLang="en-US" sz="3600" dirty="0"/>
              <a:t> </a:t>
            </a:r>
            <a:r>
              <a:rPr lang="en-US" altLang="zh-Hans" sz="3600" dirty="0"/>
              <a:t>to</a:t>
            </a:r>
            <a:r>
              <a:rPr lang="zh-Hans" altLang="en-US" sz="3600" dirty="0"/>
              <a:t> </a:t>
            </a:r>
            <a:r>
              <a:rPr lang="en-US" altLang="zh-Hans" sz="3600" dirty="0"/>
              <a:t>help</a:t>
            </a:r>
            <a:r>
              <a:rPr lang="zh-Hans" altLang="en-US" sz="3600" dirty="0"/>
              <a:t> </a:t>
            </a:r>
            <a:r>
              <a:rPr lang="en-US" altLang="zh-Hans" sz="3600" dirty="0"/>
              <a:t>the</a:t>
            </a:r>
            <a:r>
              <a:rPr lang="zh-Hans" altLang="en-US" sz="3600" dirty="0"/>
              <a:t> </a:t>
            </a:r>
            <a:r>
              <a:rPr lang="en-US" altLang="zh-Hans" sz="3600" dirty="0"/>
              <a:t>Spurs</a:t>
            </a:r>
            <a:r>
              <a:rPr lang="zh-Hans" altLang="en-US" sz="3600" dirty="0"/>
              <a:t> </a:t>
            </a:r>
            <a:r>
              <a:rPr lang="en-US" altLang="zh-Hans" sz="3600" dirty="0"/>
              <a:t>in</a:t>
            </a:r>
            <a:r>
              <a:rPr lang="zh-Hans" altLang="en-US" sz="3600" dirty="0"/>
              <a:t> </a:t>
            </a:r>
            <a:r>
              <a:rPr lang="en-US" altLang="zh-Hans" sz="3600" dirty="0"/>
              <a:t>the</a:t>
            </a:r>
            <a:r>
              <a:rPr lang="zh-Hans" altLang="en-US" sz="3600" dirty="0"/>
              <a:t> </a:t>
            </a:r>
            <a:r>
              <a:rPr lang="en-US" altLang="zh-Hans" sz="3600" dirty="0"/>
              <a:t>playoff.</a:t>
            </a:r>
            <a:endParaRPr lang="en-US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C93F1-D7AF-7644-93F2-27FCE066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" y="2279990"/>
            <a:ext cx="1687576" cy="1687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4581CF-5C59-BE45-A287-9936896BA2E6}"/>
              </a:ext>
            </a:extLst>
          </p:cNvPr>
          <p:cNvSpPr txBox="1"/>
          <p:nvPr/>
        </p:nvSpPr>
        <p:spPr>
          <a:xfrm>
            <a:off x="1956816" y="4694228"/>
            <a:ext cx="850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600" dirty="0"/>
              <a:t>Will</a:t>
            </a:r>
            <a:r>
              <a:rPr lang="zh-Hans" altLang="en-US" sz="3600" dirty="0"/>
              <a:t> </a:t>
            </a:r>
            <a:r>
              <a:rPr lang="en-US" altLang="zh-Hans" sz="3600" dirty="0"/>
              <a:t>you</a:t>
            </a:r>
            <a:r>
              <a:rPr lang="zh-Hans" altLang="en-US" sz="3600" dirty="0"/>
              <a:t> </a:t>
            </a:r>
            <a:r>
              <a:rPr lang="en-US" altLang="zh-Hans" sz="3600" b="1" dirty="0">
                <a:solidFill>
                  <a:srgbClr val="FF0000"/>
                </a:solidFill>
              </a:rPr>
              <a:t>get</a:t>
            </a:r>
            <a:r>
              <a:rPr lang="zh-Hans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Hans" sz="3600" b="1" dirty="0">
                <a:solidFill>
                  <a:srgbClr val="FF0000"/>
                </a:solidFill>
              </a:rPr>
              <a:t>bored</a:t>
            </a:r>
            <a:r>
              <a:rPr lang="zh-Hans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Hans" sz="3600" dirty="0"/>
              <a:t>if</a:t>
            </a:r>
            <a:r>
              <a:rPr lang="zh-Hans" altLang="en-US" sz="3600" dirty="0"/>
              <a:t> </a:t>
            </a:r>
            <a:r>
              <a:rPr lang="en-US" altLang="zh-Hans" sz="3600" dirty="0"/>
              <a:t>all</a:t>
            </a:r>
            <a:r>
              <a:rPr lang="zh-Hans" altLang="en-US" sz="3600" dirty="0"/>
              <a:t> </a:t>
            </a:r>
            <a:r>
              <a:rPr lang="en-US" altLang="zh-Hans" sz="3600" dirty="0"/>
              <a:t>the</a:t>
            </a:r>
            <a:r>
              <a:rPr lang="zh-Hans" altLang="en-US" sz="3600" dirty="0"/>
              <a:t> </a:t>
            </a:r>
            <a:r>
              <a:rPr lang="en-US" altLang="zh-Hans" sz="3600" dirty="0"/>
              <a:t>recommended</a:t>
            </a:r>
            <a:r>
              <a:rPr lang="zh-Hans" altLang="en-US" sz="3600" dirty="0"/>
              <a:t> </a:t>
            </a:r>
            <a:r>
              <a:rPr lang="en-US" altLang="zh-Hans" sz="3600" dirty="0"/>
              <a:t>news</a:t>
            </a:r>
            <a:r>
              <a:rPr lang="zh-Hans" altLang="en-US" sz="3600" dirty="0"/>
              <a:t> </a:t>
            </a:r>
            <a:r>
              <a:rPr lang="en-US" altLang="zh-Hans" sz="3600" dirty="0"/>
              <a:t>are</a:t>
            </a:r>
            <a:r>
              <a:rPr lang="zh-Hans" altLang="en-US" sz="3600" dirty="0"/>
              <a:t> </a:t>
            </a:r>
            <a:r>
              <a:rPr lang="en-US" altLang="zh-Hans" sz="3600" dirty="0"/>
              <a:t>from</a:t>
            </a:r>
            <a:r>
              <a:rPr lang="zh-Hans" altLang="en-US" sz="3600" dirty="0"/>
              <a:t> </a:t>
            </a:r>
            <a:r>
              <a:rPr lang="en-US" altLang="zh-Hans" sz="3600" dirty="0"/>
              <a:t>NBA</a:t>
            </a:r>
            <a:r>
              <a:rPr lang="zh-Hans" altLang="en-US" sz="3600" dirty="0"/>
              <a:t> </a:t>
            </a:r>
            <a:r>
              <a:rPr lang="en-US" altLang="zh-Hans" sz="3600" dirty="0"/>
              <a:t>when</a:t>
            </a:r>
            <a:r>
              <a:rPr lang="zh-Hans" altLang="en-US" sz="3600" dirty="0"/>
              <a:t> </a:t>
            </a:r>
            <a:r>
              <a:rPr lang="en-US" altLang="zh-Hans" sz="3600" dirty="0"/>
              <a:t>you</a:t>
            </a:r>
            <a:r>
              <a:rPr lang="zh-Hans" altLang="en-US" sz="3600" dirty="0"/>
              <a:t> </a:t>
            </a:r>
            <a:r>
              <a:rPr lang="en-US" altLang="zh-Hans" sz="3600" dirty="0"/>
              <a:t>are</a:t>
            </a:r>
            <a:r>
              <a:rPr lang="zh-Hans" altLang="en-US" sz="3600" dirty="0"/>
              <a:t> </a:t>
            </a:r>
            <a:r>
              <a:rPr lang="en-US" altLang="zh-Hans" sz="3600" dirty="0"/>
              <a:t>browsing</a:t>
            </a:r>
            <a:r>
              <a:rPr lang="zh-Hans" altLang="en-US" sz="3600" dirty="0"/>
              <a:t> </a:t>
            </a:r>
            <a:r>
              <a:rPr lang="en-US" altLang="zh-Hans" sz="3600" dirty="0"/>
              <a:t>the</a:t>
            </a:r>
            <a:r>
              <a:rPr lang="zh-Hans" altLang="en-US" sz="3600" dirty="0"/>
              <a:t> </a:t>
            </a:r>
            <a:r>
              <a:rPr lang="en-US" altLang="zh-Hans" sz="3600" dirty="0"/>
              <a:t>sports</a:t>
            </a:r>
            <a:r>
              <a:rPr lang="zh-Hans" altLang="en-US" sz="3600" dirty="0"/>
              <a:t> </a:t>
            </a:r>
            <a:r>
              <a:rPr lang="en-US" altLang="zh-Hans" sz="3600" dirty="0"/>
              <a:t>news?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340DCD-CC7B-744B-8C84-EE24A469213C}"/>
              </a:ext>
            </a:extLst>
          </p:cNvPr>
          <p:cNvSpPr/>
          <p:nvPr/>
        </p:nvSpPr>
        <p:spPr>
          <a:xfrm>
            <a:off x="9137422" y="6263888"/>
            <a:ext cx="2786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1200" dirty="0"/>
              <a:t>Images</a:t>
            </a:r>
            <a:r>
              <a:rPr lang="zh-Hans" altLang="en-US" sz="1200" dirty="0"/>
              <a:t> </a:t>
            </a:r>
            <a:r>
              <a:rPr lang="en-US" altLang="zh-Hans" sz="1200" dirty="0"/>
              <a:t>from: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twitter.com</a:t>
            </a:r>
            <a:r>
              <a:rPr lang="en-US" sz="1200" dirty="0"/>
              <a:t>/</a:t>
            </a:r>
            <a:r>
              <a:rPr lang="en-US" sz="1200" dirty="0" err="1"/>
              <a:t>nba</a:t>
            </a:r>
            <a:endParaRPr lang="en-US" sz="1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452A3-A3F3-614F-B207-96DFBD67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D78D-7598-2E48-845C-5AA3F70BE024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1F97-4C7D-0B47-8B63-09658C17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D828-F694-44AA-AC23-B80C7B59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Method: Using reinforcement learning to do recommendation 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85FE1B-F656-8F4B-9728-033D06958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352" y="1494946"/>
            <a:ext cx="6552463" cy="535775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F4C46-2951-3042-8952-DFD0A6DE6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E12C-39EE-9E40-AAC4-A8E0E34EB66B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ABAF0-ADFF-C148-9F10-86A73E52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1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9199AA-D470-644D-8BC6-6DF60C83A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63" y="60617"/>
            <a:ext cx="12217303" cy="6795992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A21FF9-447C-A940-A230-F93974D9F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835A-D953-C44C-A102-8F49CC59AFD7}" type="datetime1">
              <a:rPr lang="en-US" smtClean="0"/>
              <a:t>5/15/18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D5E28C-45AD-7246-B601-DA2F79B4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3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415F-85CB-49F1-A262-32B1FB51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Method: </a:t>
            </a:r>
            <a:r>
              <a:rPr lang="en-US" altLang="zh-Hans" dirty="0">
                <a:cs typeface="Calibri Light"/>
              </a:rPr>
              <a:t>Dueling</a:t>
            </a:r>
            <a:r>
              <a:rPr lang="zh-Hans" altLang="en-US" dirty="0">
                <a:cs typeface="Calibri Light"/>
              </a:rPr>
              <a:t> </a:t>
            </a:r>
            <a:r>
              <a:rPr lang="en-US" altLang="zh-Hans" dirty="0">
                <a:cs typeface="Calibri Light"/>
              </a:rPr>
              <a:t>network</a:t>
            </a:r>
            <a:r>
              <a:rPr lang="zh-Hans" altLang="en-US" dirty="0">
                <a:cs typeface="Calibri Light"/>
              </a:rPr>
              <a:t> </a:t>
            </a:r>
            <a:r>
              <a:rPr lang="en-US" altLang="zh-Hans" dirty="0">
                <a:cs typeface="Calibri Light"/>
              </a:rPr>
              <a:t>structure – value and advantage function</a:t>
            </a:r>
            <a:endParaRPr lang="en-US" dirty="0">
              <a:cs typeface="Calibri Ligh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D09785-FED1-E14D-A550-77795E509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925" y="1334153"/>
            <a:ext cx="8652149" cy="552384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37EDA-1870-9D4C-96BA-5702B59D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942D0-8552-6B4F-8F43-9FB6A1E5D747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BFA16-8314-214F-B98E-4C3EA2DE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4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E226-FF44-4A9D-8FC9-E8025036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Method: </a:t>
            </a:r>
            <a:r>
              <a:rPr lang="en-US" altLang="zh-Hans" dirty="0">
                <a:cs typeface="Calibri Light"/>
              </a:rPr>
              <a:t>user</a:t>
            </a:r>
            <a:r>
              <a:rPr lang="zh-Hans" altLang="en-US" dirty="0">
                <a:cs typeface="Calibri Light"/>
              </a:rPr>
              <a:t> </a:t>
            </a:r>
            <a:r>
              <a:rPr lang="en-US" altLang="zh-Hans" dirty="0">
                <a:cs typeface="Calibri Light"/>
              </a:rPr>
              <a:t>activeness</a:t>
            </a:r>
            <a:r>
              <a:rPr lang="zh-Hans" altLang="en-US" dirty="0">
                <a:cs typeface="Calibri Light"/>
              </a:rPr>
              <a:t> </a:t>
            </a:r>
            <a:r>
              <a:rPr lang="en-US" altLang="zh-Hans" dirty="0">
                <a:cs typeface="Calibri Light"/>
              </a:rPr>
              <a:t>modeling</a:t>
            </a:r>
            <a:r>
              <a:rPr lang="zh-Hans" altLang="en-US" dirty="0">
                <a:cs typeface="Calibri Light"/>
              </a:rPr>
              <a:t> </a:t>
            </a:r>
            <a:r>
              <a:rPr lang="en-US" altLang="zh-Hans" dirty="0">
                <a:cs typeface="Calibri Light"/>
              </a:rPr>
              <a:t>--</a:t>
            </a:r>
            <a:r>
              <a:rPr lang="zh-Hans" altLang="en-US" dirty="0">
                <a:cs typeface="Calibri Light"/>
              </a:rPr>
              <a:t> </a:t>
            </a:r>
            <a:r>
              <a:rPr lang="en-US" dirty="0">
                <a:cs typeface="Calibri Light"/>
              </a:rPr>
              <a:t> survival analysis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7C363-BA03-CE4C-9725-45F301B26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361" y="3410713"/>
            <a:ext cx="7660639" cy="34472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48429-9BA1-1E4D-8269-E0066E1AE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432" y="2795588"/>
            <a:ext cx="30480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5B529-FC80-B34B-98D6-DC1CDB6F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432" y="1690688"/>
            <a:ext cx="6350000" cy="1104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786D7E-3E3F-BC43-B1B1-7095A829EB87}"/>
              </a:ext>
            </a:extLst>
          </p:cNvPr>
          <p:cNvSpPr txBox="1"/>
          <p:nvPr/>
        </p:nvSpPr>
        <p:spPr>
          <a:xfrm>
            <a:off x="838200" y="1828800"/>
            <a:ext cx="3166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dirty="0"/>
              <a:t>User</a:t>
            </a:r>
            <a:r>
              <a:rPr lang="zh-Hans" altLang="en-US" sz="2800" dirty="0"/>
              <a:t> </a:t>
            </a:r>
            <a:r>
              <a:rPr lang="en-US" altLang="zh-Hans" sz="2800" dirty="0"/>
              <a:t>activeness</a:t>
            </a:r>
            <a:r>
              <a:rPr lang="zh-Hans" altLang="en-US" sz="2800" dirty="0"/>
              <a:t> </a:t>
            </a:r>
            <a:r>
              <a:rPr lang="en-US" altLang="zh-Hans" sz="2800" dirty="0"/>
              <a:t>decay</a:t>
            </a:r>
            <a:r>
              <a:rPr lang="zh-Hans" altLang="en-US" sz="2800" dirty="0"/>
              <a:t> </a:t>
            </a:r>
            <a:r>
              <a:rPr lang="en-US" altLang="zh-Hans" sz="2800" dirty="0"/>
              <a:t>function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ADB7C-17A0-D949-AFB5-0E16650F7C5B}"/>
              </a:ext>
            </a:extLst>
          </p:cNvPr>
          <p:cNvSpPr txBox="1"/>
          <p:nvPr/>
        </p:nvSpPr>
        <p:spPr>
          <a:xfrm>
            <a:off x="826008" y="2987040"/>
            <a:ext cx="3166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dirty="0"/>
              <a:t>User</a:t>
            </a:r>
            <a:r>
              <a:rPr lang="zh-Hans" altLang="en-US" sz="2800" dirty="0"/>
              <a:t> </a:t>
            </a:r>
            <a:r>
              <a:rPr lang="en-US" altLang="zh-Hans" sz="2800" dirty="0"/>
              <a:t>activeness</a:t>
            </a:r>
            <a:endParaRPr lang="en-US" sz="2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AA163-51B8-6C43-BBA3-C7FBECF8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5E4F-256B-994E-B26C-BFFA4B4CE990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3C92-D196-434A-970A-8452D34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8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1512</TotalTime>
  <Words>745</Words>
  <Application>Microsoft Macintosh PowerPoint</Application>
  <PresentationFormat>Widescreen</PresentationFormat>
  <Paragraphs>126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等线</vt:lpstr>
      <vt:lpstr>宋体</vt:lpstr>
      <vt:lpstr>Arial</vt:lpstr>
      <vt:lpstr>Calibri</vt:lpstr>
      <vt:lpstr>Calibri Light</vt:lpstr>
      <vt:lpstr>Cambria Math</vt:lpstr>
      <vt:lpstr>office theme</vt:lpstr>
      <vt:lpstr>DRN: A Deep Reinforcement Learning Framework for News Recommendation</vt:lpstr>
      <vt:lpstr>Introduction: Why reinforcement recommendation  </vt:lpstr>
      <vt:lpstr>Introduction: News recommendation is dynamic </vt:lpstr>
      <vt:lpstr>Introduction: Is there more than click/no-click?</vt:lpstr>
      <vt:lpstr>Introduction: Should we keep recommending similar items?</vt:lpstr>
      <vt:lpstr>Method: Using reinforcement learning to do recommendation </vt:lpstr>
      <vt:lpstr>PowerPoint Presentation</vt:lpstr>
      <vt:lpstr>Method: Dueling network structure – value and advantage function</vt:lpstr>
      <vt:lpstr>Method: user activeness modeling --  survival analysis</vt:lpstr>
      <vt:lpstr>Method: Effective exploration </vt:lpstr>
      <vt:lpstr>Dataset</vt:lpstr>
      <vt:lpstr>Results: Offline</vt:lpstr>
      <vt:lpstr>Results: Online</vt:lpstr>
      <vt:lpstr>Summary of motivation and solution</vt:lpstr>
      <vt:lpstr>Conclusion</vt:lpstr>
      <vt:lpstr>Our team 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Guanjie Zheng</cp:lastModifiedBy>
  <cp:revision>24</cp:revision>
  <dcterms:created xsi:type="dcterms:W3CDTF">2013-07-15T20:26:40Z</dcterms:created>
  <dcterms:modified xsi:type="dcterms:W3CDTF">2018-05-15T01:56:48Z</dcterms:modified>
</cp:coreProperties>
</file>